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5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580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2109668"/>
            <a:ext cx="7415927" cy="1543050"/>
          </a:xfrm>
          <a:prstGeom prst="rect">
            <a:avLst/>
          </a:prstGeom>
          <a:noFill/>
          <a:ln/>
        </p:spPr>
        <p:txBody>
          <a:bodyPr wrap="square" rtlCol="0" anchor="t"/>
          <a:lstStyle/>
          <a:p>
            <a:pPr marL="0" indent="0">
              <a:lnSpc>
                <a:spcPts val="6075"/>
              </a:lnSpc>
              <a:buNone/>
            </a:pPr>
            <a:r>
              <a:rPr lang="en-US" sz="4860" dirty="0">
                <a:solidFill>
                  <a:srgbClr val="476FD6"/>
                </a:solidFill>
                <a:latin typeface="Roboto Slab" pitchFamily="34" charset="0"/>
                <a:ea typeface="Roboto Slab" pitchFamily="34" charset="-122"/>
                <a:cs typeface="Roboto Slab" pitchFamily="34" charset="-120"/>
              </a:rPr>
              <a:t>Face Recognition using OpenCV</a:t>
            </a:r>
            <a:endParaRPr lang="en-US" sz="4860" dirty="0"/>
          </a:p>
        </p:txBody>
      </p:sp>
      <p:sp>
        <p:nvSpPr>
          <p:cNvPr id="6" name="Text 3"/>
          <p:cNvSpPr/>
          <p:nvPr/>
        </p:nvSpPr>
        <p:spPr>
          <a:xfrm>
            <a:off x="7010395" y="6696949"/>
            <a:ext cx="7415927" cy="315992"/>
          </a:xfrm>
          <a:prstGeom prst="rect">
            <a:avLst/>
          </a:prstGeom>
          <a:noFill/>
          <a:ln/>
        </p:spPr>
        <p:txBody>
          <a:bodyPr wrap="none" rtlCol="0" anchor="t"/>
          <a:lstStyle/>
          <a:p>
            <a:pPr marL="0" indent="0" algn="r">
              <a:lnSpc>
                <a:spcPts val="2488"/>
              </a:lnSpc>
              <a:buNone/>
            </a:pPr>
            <a:r>
              <a:rPr lang="en-US" sz="1555" b="1" dirty="0">
                <a:solidFill>
                  <a:srgbClr val="15213F"/>
                </a:solidFill>
                <a:latin typeface="Roboto" pitchFamily="34" charset="0"/>
                <a:ea typeface="Roboto" pitchFamily="34" charset="-122"/>
                <a:cs typeface="Roboto" pitchFamily="34" charset="-120"/>
              </a:rPr>
              <a:t>AYUSH KUMAR SINGH</a:t>
            </a:r>
            <a:endParaRPr lang="en-US" sz="1555" dirty="0"/>
          </a:p>
        </p:txBody>
      </p:sp>
      <p:sp>
        <p:nvSpPr>
          <p:cNvPr id="7" name="Text 4"/>
          <p:cNvSpPr/>
          <p:nvPr/>
        </p:nvSpPr>
        <p:spPr>
          <a:xfrm>
            <a:off x="7010396" y="6964615"/>
            <a:ext cx="7415927" cy="315992"/>
          </a:xfrm>
          <a:prstGeom prst="rect">
            <a:avLst/>
          </a:prstGeom>
          <a:noFill/>
          <a:ln/>
        </p:spPr>
        <p:txBody>
          <a:bodyPr wrap="none" rtlCol="0" anchor="t"/>
          <a:lstStyle/>
          <a:p>
            <a:pPr marL="0" indent="0" algn="r">
              <a:lnSpc>
                <a:spcPts val="2488"/>
              </a:lnSpc>
              <a:buNone/>
            </a:pPr>
            <a:r>
              <a:rPr lang="en-US" sz="1555" b="1" dirty="0">
                <a:solidFill>
                  <a:srgbClr val="15213F"/>
                </a:solidFill>
                <a:latin typeface="Roboto" pitchFamily="34" charset="0"/>
                <a:ea typeface="Roboto" pitchFamily="34" charset="-122"/>
                <a:cs typeface="Roboto" pitchFamily="34" charset="-120"/>
              </a:rPr>
              <a:t>4TH SEMESTER</a:t>
            </a:r>
            <a:endParaRPr lang="en-US" sz="1555" dirty="0"/>
          </a:p>
        </p:txBody>
      </p:sp>
      <p:sp>
        <p:nvSpPr>
          <p:cNvPr id="8" name="Text 5"/>
          <p:cNvSpPr/>
          <p:nvPr/>
        </p:nvSpPr>
        <p:spPr>
          <a:xfrm>
            <a:off x="7010396" y="7275194"/>
            <a:ext cx="7415927" cy="315992"/>
          </a:xfrm>
          <a:prstGeom prst="rect">
            <a:avLst/>
          </a:prstGeom>
          <a:noFill/>
          <a:ln/>
        </p:spPr>
        <p:txBody>
          <a:bodyPr wrap="none" rtlCol="0" anchor="t"/>
          <a:lstStyle/>
          <a:p>
            <a:pPr marL="0" indent="0" algn="r">
              <a:lnSpc>
                <a:spcPts val="2488"/>
              </a:lnSpc>
              <a:buNone/>
            </a:pPr>
            <a:r>
              <a:rPr lang="en-US" sz="1555" b="1" dirty="0">
                <a:solidFill>
                  <a:srgbClr val="15213F"/>
                </a:solidFill>
                <a:latin typeface="Roboto" pitchFamily="34" charset="0"/>
                <a:ea typeface="Roboto" pitchFamily="34" charset="-122"/>
                <a:cs typeface="Roboto" pitchFamily="34" charset="-120"/>
              </a:rPr>
              <a:t>GRAPHIC ERA DEEMED TO BE UNIVERSITY</a:t>
            </a:r>
            <a:endParaRPr lang="en-US" sz="1555" dirty="0"/>
          </a:p>
        </p:txBody>
      </p:sp>
      <p:sp>
        <p:nvSpPr>
          <p:cNvPr id="9" name="Text 6"/>
          <p:cNvSpPr/>
          <p:nvPr/>
        </p:nvSpPr>
        <p:spPr>
          <a:xfrm>
            <a:off x="11123876" y="7591186"/>
            <a:ext cx="3302447" cy="357546"/>
          </a:xfrm>
          <a:prstGeom prst="rect">
            <a:avLst/>
          </a:prstGeom>
          <a:noFill/>
          <a:ln/>
        </p:spPr>
        <p:txBody>
          <a:bodyPr wrap="none" rtlCol="0" anchor="t"/>
          <a:lstStyle/>
          <a:p>
            <a:pPr marL="0" indent="0" algn="r">
              <a:lnSpc>
                <a:spcPts val="2488"/>
              </a:lnSpc>
              <a:buNone/>
            </a:pPr>
            <a:r>
              <a:rPr lang="en-US" sz="1555" b="1" dirty="0">
                <a:solidFill>
                  <a:srgbClr val="15213F"/>
                </a:solidFill>
                <a:latin typeface="Roboto" pitchFamily="34" charset="0"/>
                <a:ea typeface="Roboto" pitchFamily="34" charset="-122"/>
                <a:cs typeface="Roboto" pitchFamily="34" charset="-120"/>
              </a:rPr>
              <a:t>SUPERVISOR- MR. RISHI KUMAR</a:t>
            </a:r>
            <a:endParaRPr lang="en-US" sz="155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308610" y="2491740"/>
            <a:ext cx="4869180" cy="3246120"/>
          </a:xfrm>
          <a:prstGeom prst="rect">
            <a:avLst/>
          </a:prstGeom>
        </p:spPr>
      </p:pic>
      <p:sp>
        <p:nvSpPr>
          <p:cNvPr id="6" name="Text 2"/>
          <p:cNvSpPr/>
          <p:nvPr/>
        </p:nvSpPr>
        <p:spPr>
          <a:xfrm>
            <a:off x="6350437" y="1775460"/>
            <a:ext cx="7415927" cy="1543050"/>
          </a:xfrm>
          <a:prstGeom prst="rect">
            <a:avLst/>
          </a:prstGeom>
          <a:noFill/>
          <a:ln/>
        </p:spPr>
        <p:txBody>
          <a:bodyPr wrap="square" rtlCol="0" anchor="t"/>
          <a:lstStyle/>
          <a:p>
            <a:pPr marL="0" indent="0">
              <a:lnSpc>
                <a:spcPts val="6075"/>
              </a:lnSpc>
              <a:buNone/>
            </a:pPr>
            <a:r>
              <a:rPr lang="en-US" sz="4860" dirty="0">
                <a:solidFill>
                  <a:srgbClr val="476FD6"/>
                </a:solidFill>
                <a:latin typeface="Roboto Slab" pitchFamily="34" charset="0"/>
                <a:ea typeface="Roboto Slab" pitchFamily="34" charset="-122"/>
                <a:cs typeface="Roboto Slab" pitchFamily="34" charset="-120"/>
              </a:rPr>
              <a:t>Face Recognition using OpenCV</a:t>
            </a:r>
            <a:endParaRPr lang="en-US" sz="4860" dirty="0"/>
          </a:p>
        </p:txBody>
      </p:sp>
      <p:sp>
        <p:nvSpPr>
          <p:cNvPr id="7" name="Text 3"/>
          <p:cNvSpPr/>
          <p:nvPr/>
        </p:nvSpPr>
        <p:spPr>
          <a:xfrm>
            <a:off x="6350437" y="3688794"/>
            <a:ext cx="7415927" cy="2765346"/>
          </a:xfrm>
          <a:prstGeom prst="rect">
            <a:avLst/>
          </a:prstGeom>
          <a:noFill/>
          <a:ln/>
        </p:spPr>
        <p:txBody>
          <a:bodyPr wrap="square" rtlCol="0" anchor="t"/>
          <a:lstStyle/>
          <a:p>
            <a:pPr marL="0" indent="0">
              <a:lnSpc>
                <a:spcPts val="3110"/>
              </a:lnSpc>
              <a:buNone/>
            </a:pPr>
            <a:r>
              <a:rPr lang="en-US" sz="1944" dirty="0">
                <a:solidFill>
                  <a:srgbClr val="15213F"/>
                </a:solidFill>
                <a:latin typeface="Roboto" pitchFamily="34" charset="0"/>
                <a:ea typeface="Roboto" pitchFamily="34" charset="-122"/>
                <a:cs typeface="Roboto" pitchFamily="34" charset="-120"/>
              </a:rPr>
              <a:t>Face recognition technology has become a critical component in numerous modern applications, ranging from security systems and surveillance to identity verification and human-computer interaction. This project aims to provide a comprehensive overview of building a face recognition system using OpenCV, detailing the process from training the face recognizer to implementing real-time face detection and recognition.</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75696" y="1021437"/>
            <a:ext cx="5022890" cy="6186607"/>
          </a:xfrm>
          <a:prstGeom prst="rect">
            <a:avLst/>
          </a:prstGeom>
        </p:spPr>
      </p:pic>
      <p:sp>
        <p:nvSpPr>
          <p:cNvPr id="6" name="Text 2"/>
          <p:cNvSpPr/>
          <p:nvPr/>
        </p:nvSpPr>
        <p:spPr>
          <a:xfrm>
            <a:off x="648891" y="1251823"/>
            <a:ext cx="4754166" cy="579358"/>
          </a:xfrm>
          <a:prstGeom prst="rect">
            <a:avLst/>
          </a:prstGeom>
          <a:noFill/>
          <a:ln/>
        </p:spPr>
        <p:txBody>
          <a:bodyPr wrap="none" rtlCol="0" anchor="t"/>
          <a:lstStyle/>
          <a:p>
            <a:pPr marL="0" indent="0">
              <a:lnSpc>
                <a:spcPts val="4563"/>
              </a:lnSpc>
              <a:buNone/>
            </a:pPr>
            <a:r>
              <a:rPr lang="en-US" sz="3650" dirty="0">
                <a:solidFill>
                  <a:srgbClr val="476FD6"/>
                </a:solidFill>
                <a:latin typeface="Roboto Slab" pitchFamily="34" charset="0"/>
                <a:ea typeface="Roboto Slab" pitchFamily="34" charset="-122"/>
                <a:cs typeface="Roboto Slab" pitchFamily="34" charset="-120"/>
              </a:rPr>
              <a:t>The Power of OpenCV</a:t>
            </a:r>
            <a:endParaRPr lang="en-US" sz="3650" dirty="0"/>
          </a:p>
        </p:txBody>
      </p:sp>
      <p:sp>
        <p:nvSpPr>
          <p:cNvPr id="7" name="Shape 3"/>
          <p:cNvSpPr/>
          <p:nvPr/>
        </p:nvSpPr>
        <p:spPr>
          <a:xfrm>
            <a:off x="648891" y="2317909"/>
            <a:ext cx="417195" cy="417195"/>
          </a:xfrm>
          <a:prstGeom prst="roundRect">
            <a:avLst>
              <a:gd name="adj" fmla="val 26667"/>
            </a:avLst>
          </a:prstGeom>
          <a:solidFill>
            <a:srgbClr val="DEE7F7"/>
          </a:solidFill>
          <a:ln/>
        </p:spPr>
      </p:sp>
      <p:sp>
        <p:nvSpPr>
          <p:cNvPr id="8" name="Text 4"/>
          <p:cNvSpPr/>
          <p:nvPr/>
        </p:nvSpPr>
        <p:spPr>
          <a:xfrm>
            <a:off x="800100" y="2387441"/>
            <a:ext cx="114657" cy="278130"/>
          </a:xfrm>
          <a:prstGeom prst="rect">
            <a:avLst/>
          </a:prstGeom>
          <a:noFill/>
          <a:ln/>
        </p:spPr>
        <p:txBody>
          <a:bodyPr wrap="none" rtlCol="0" anchor="t"/>
          <a:lstStyle/>
          <a:p>
            <a:pPr marL="0" indent="0" algn="ctr">
              <a:lnSpc>
                <a:spcPts val="2190"/>
              </a:lnSpc>
              <a:buNone/>
            </a:pPr>
            <a:r>
              <a:rPr lang="en-US" sz="2190" dirty="0">
                <a:solidFill>
                  <a:srgbClr val="476FD6"/>
                </a:solidFill>
                <a:latin typeface="Roboto Slab" pitchFamily="34" charset="0"/>
                <a:ea typeface="Roboto Slab" pitchFamily="34" charset="-122"/>
                <a:cs typeface="Roboto Slab" pitchFamily="34" charset="-120"/>
              </a:rPr>
              <a:t>1</a:t>
            </a:r>
            <a:endParaRPr lang="en-US" sz="2190" dirty="0"/>
          </a:p>
        </p:txBody>
      </p:sp>
      <p:sp>
        <p:nvSpPr>
          <p:cNvPr id="9" name="Text 5"/>
          <p:cNvSpPr/>
          <p:nvPr/>
        </p:nvSpPr>
        <p:spPr>
          <a:xfrm>
            <a:off x="1251466" y="2317909"/>
            <a:ext cx="2357795" cy="289679"/>
          </a:xfrm>
          <a:prstGeom prst="rect">
            <a:avLst/>
          </a:prstGeom>
          <a:noFill/>
          <a:ln/>
        </p:spPr>
        <p:txBody>
          <a:bodyPr wrap="none" rtlCol="0" anchor="t"/>
          <a:lstStyle/>
          <a:p>
            <a:pPr marL="0" indent="0">
              <a:lnSpc>
                <a:spcPts val="2281"/>
              </a:lnSpc>
              <a:buNone/>
            </a:pPr>
            <a:r>
              <a:rPr lang="en-US" sz="1825" dirty="0">
                <a:solidFill>
                  <a:srgbClr val="476FD6"/>
                </a:solidFill>
                <a:latin typeface="Roboto Slab" pitchFamily="34" charset="0"/>
                <a:ea typeface="Roboto Slab" pitchFamily="34" charset="-122"/>
                <a:cs typeface="Roboto Slab" pitchFamily="34" charset="-120"/>
              </a:rPr>
              <a:t>Comprehensive Tools</a:t>
            </a:r>
            <a:endParaRPr lang="en-US" sz="1825" dirty="0"/>
          </a:p>
        </p:txBody>
      </p:sp>
      <p:sp>
        <p:nvSpPr>
          <p:cNvPr id="10" name="Text 6"/>
          <p:cNvSpPr/>
          <p:nvPr/>
        </p:nvSpPr>
        <p:spPr>
          <a:xfrm>
            <a:off x="1251466" y="2718792"/>
            <a:ext cx="7243643" cy="889754"/>
          </a:xfrm>
          <a:prstGeom prst="rect">
            <a:avLst/>
          </a:prstGeom>
          <a:noFill/>
          <a:ln/>
        </p:spPr>
        <p:txBody>
          <a:bodyPr wrap="square" rtlCol="0" anchor="t"/>
          <a:lstStyle/>
          <a:p>
            <a:pPr marL="0" indent="0">
              <a:lnSpc>
                <a:spcPts val="2336"/>
              </a:lnSpc>
              <a:buNone/>
            </a:pPr>
            <a:r>
              <a:rPr lang="en-US" sz="1460" dirty="0">
                <a:solidFill>
                  <a:srgbClr val="15213F"/>
                </a:solidFill>
                <a:latin typeface="Roboto" pitchFamily="34" charset="0"/>
                <a:ea typeface="Roboto" pitchFamily="34" charset="-122"/>
                <a:cs typeface="Roboto" pitchFamily="34" charset="-120"/>
              </a:rPr>
              <a:t>OpenCV, initially released in 2000, has become one of the most widely used libraries for computer vision applications. It provides a comprehensive set of tools for image and video processing, making it an ideal choice for implementing face recognition systems.</a:t>
            </a:r>
            <a:endParaRPr lang="en-US" sz="1460" dirty="0"/>
          </a:p>
        </p:txBody>
      </p:sp>
      <p:sp>
        <p:nvSpPr>
          <p:cNvPr id="11" name="Shape 7"/>
          <p:cNvSpPr/>
          <p:nvPr/>
        </p:nvSpPr>
        <p:spPr>
          <a:xfrm>
            <a:off x="648891" y="4002524"/>
            <a:ext cx="417195" cy="417195"/>
          </a:xfrm>
          <a:prstGeom prst="roundRect">
            <a:avLst>
              <a:gd name="adj" fmla="val 26667"/>
            </a:avLst>
          </a:prstGeom>
          <a:solidFill>
            <a:srgbClr val="DEE7F7"/>
          </a:solidFill>
          <a:ln/>
        </p:spPr>
      </p:sp>
      <p:sp>
        <p:nvSpPr>
          <p:cNvPr id="12" name="Text 8"/>
          <p:cNvSpPr/>
          <p:nvPr/>
        </p:nvSpPr>
        <p:spPr>
          <a:xfrm>
            <a:off x="780574" y="4072057"/>
            <a:ext cx="153710" cy="278130"/>
          </a:xfrm>
          <a:prstGeom prst="rect">
            <a:avLst/>
          </a:prstGeom>
          <a:noFill/>
          <a:ln/>
        </p:spPr>
        <p:txBody>
          <a:bodyPr wrap="none" rtlCol="0" anchor="t"/>
          <a:lstStyle/>
          <a:p>
            <a:pPr marL="0" indent="0" algn="ctr">
              <a:lnSpc>
                <a:spcPts val="2190"/>
              </a:lnSpc>
              <a:buNone/>
            </a:pPr>
            <a:r>
              <a:rPr lang="en-US" sz="2190" dirty="0">
                <a:solidFill>
                  <a:srgbClr val="476FD6"/>
                </a:solidFill>
                <a:latin typeface="Roboto Slab" pitchFamily="34" charset="0"/>
                <a:ea typeface="Roboto Slab" pitchFamily="34" charset="-122"/>
                <a:cs typeface="Roboto Slab" pitchFamily="34" charset="-120"/>
              </a:rPr>
              <a:t>2</a:t>
            </a:r>
            <a:endParaRPr lang="en-US" sz="2190" dirty="0"/>
          </a:p>
        </p:txBody>
      </p:sp>
      <p:sp>
        <p:nvSpPr>
          <p:cNvPr id="13" name="Text 9"/>
          <p:cNvSpPr/>
          <p:nvPr/>
        </p:nvSpPr>
        <p:spPr>
          <a:xfrm>
            <a:off x="1251466" y="4002524"/>
            <a:ext cx="2317790" cy="289679"/>
          </a:xfrm>
          <a:prstGeom prst="rect">
            <a:avLst/>
          </a:prstGeom>
          <a:noFill/>
          <a:ln/>
        </p:spPr>
        <p:txBody>
          <a:bodyPr wrap="none" rtlCol="0" anchor="t"/>
          <a:lstStyle/>
          <a:p>
            <a:pPr marL="0" indent="0">
              <a:lnSpc>
                <a:spcPts val="2281"/>
              </a:lnSpc>
              <a:buNone/>
            </a:pPr>
            <a:r>
              <a:rPr lang="en-US" sz="1825" dirty="0">
                <a:solidFill>
                  <a:srgbClr val="476FD6"/>
                </a:solidFill>
                <a:latin typeface="Roboto Slab" pitchFamily="34" charset="0"/>
                <a:ea typeface="Roboto Slab" pitchFamily="34" charset="-122"/>
                <a:cs typeface="Roboto Slab" pitchFamily="34" charset="-120"/>
              </a:rPr>
              <a:t>Diverse Algorithms</a:t>
            </a:r>
            <a:endParaRPr lang="en-US" sz="1825" dirty="0"/>
          </a:p>
        </p:txBody>
      </p:sp>
      <p:sp>
        <p:nvSpPr>
          <p:cNvPr id="14" name="Text 10"/>
          <p:cNvSpPr/>
          <p:nvPr/>
        </p:nvSpPr>
        <p:spPr>
          <a:xfrm>
            <a:off x="1251466" y="4403407"/>
            <a:ext cx="7243643" cy="889754"/>
          </a:xfrm>
          <a:prstGeom prst="rect">
            <a:avLst/>
          </a:prstGeom>
          <a:noFill/>
          <a:ln/>
        </p:spPr>
        <p:txBody>
          <a:bodyPr wrap="square" rtlCol="0" anchor="t"/>
          <a:lstStyle/>
          <a:p>
            <a:pPr marL="0" indent="0">
              <a:lnSpc>
                <a:spcPts val="2336"/>
              </a:lnSpc>
              <a:buNone/>
            </a:pPr>
            <a:r>
              <a:rPr lang="en-US" sz="1460" dirty="0">
                <a:solidFill>
                  <a:srgbClr val="15213F"/>
                </a:solidFill>
                <a:latin typeface="Roboto" pitchFamily="34" charset="0"/>
                <a:ea typeface="Roboto" pitchFamily="34" charset="-122"/>
                <a:cs typeface="Roboto" pitchFamily="34" charset="-120"/>
              </a:rPr>
              <a:t>OpenCV supports various face detection and recognition algorithms, including Haar Cascades, Local Binary Patterns Histograms (LBPH), and deep learning-based methods, allowing for flexibility in developing robust and efficient face recognition solutions.</a:t>
            </a:r>
            <a:endParaRPr lang="en-US" sz="1460" dirty="0"/>
          </a:p>
        </p:txBody>
      </p:sp>
      <p:sp>
        <p:nvSpPr>
          <p:cNvPr id="15" name="Shape 11"/>
          <p:cNvSpPr/>
          <p:nvPr/>
        </p:nvSpPr>
        <p:spPr>
          <a:xfrm>
            <a:off x="648891" y="5687139"/>
            <a:ext cx="417195" cy="417195"/>
          </a:xfrm>
          <a:prstGeom prst="roundRect">
            <a:avLst>
              <a:gd name="adj" fmla="val 26667"/>
            </a:avLst>
          </a:prstGeom>
          <a:solidFill>
            <a:srgbClr val="DEE7F7"/>
          </a:solidFill>
          <a:ln/>
        </p:spPr>
      </p:sp>
      <p:sp>
        <p:nvSpPr>
          <p:cNvPr id="16" name="Text 12"/>
          <p:cNvSpPr/>
          <p:nvPr/>
        </p:nvSpPr>
        <p:spPr>
          <a:xfrm>
            <a:off x="782360" y="5756672"/>
            <a:ext cx="150257" cy="278130"/>
          </a:xfrm>
          <a:prstGeom prst="rect">
            <a:avLst/>
          </a:prstGeom>
          <a:noFill/>
          <a:ln/>
        </p:spPr>
        <p:txBody>
          <a:bodyPr wrap="none" rtlCol="0" anchor="t"/>
          <a:lstStyle/>
          <a:p>
            <a:pPr marL="0" indent="0" algn="ctr">
              <a:lnSpc>
                <a:spcPts val="2190"/>
              </a:lnSpc>
              <a:buNone/>
            </a:pPr>
            <a:r>
              <a:rPr lang="en-US" sz="2190" dirty="0">
                <a:solidFill>
                  <a:srgbClr val="476FD6"/>
                </a:solidFill>
                <a:latin typeface="Roboto Slab" pitchFamily="34" charset="0"/>
                <a:ea typeface="Roboto Slab" pitchFamily="34" charset="-122"/>
                <a:cs typeface="Roboto Slab" pitchFamily="34" charset="-120"/>
              </a:rPr>
              <a:t>3</a:t>
            </a:r>
            <a:endParaRPr lang="en-US" sz="2190" dirty="0"/>
          </a:p>
        </p:txBody>
      </p:sp>
      <p:sp>
        <p:nvSpPr>
          <p:cNvPr id="17" name="Text 13"/>
          <p:cNvSpPr/>
          <p:nvPr/>
        </p:nvSpPr>
        <p:spPr>
          <a:xfrm>
            <a:off x="1251466" y="5687139"/>
            <a:ext cx="3191113" cy="289679"/>
          </a:xfrm>
          <a:prstGeom prst="rect">
            <a:avLst/>
          </a:prstGeom>
          <a:noFill/>
          <a:ln/>
        </p:spPr>
        <p:txBody>
          <a:bodyPr wrap="none" rtlCol="0" anchor="t"/>
          <a:lstStyle/>
          <a:p>
            <a:pPr marL="0" indent="0">
              <a:lnSpc>
                <a:spcPts val="2281"/>
              </a:lnSpc>
              <a:buNone/>
            </a:pPr>
            <a:r>
              <a:rPr lang="en-US" sz="1825" dirty="0">
                <a:solidFill>
                  <a:srgbClr val="476FD6"/>
                </a:solidFill>
                <a:latin typeface="Roboto Slab" pitchFamily="34" charset="0"/>
                <a:ea typeface="Roboto Slab" pitchFamily="34" charset="-122"/>
                <a:cs typeface="Roboto Slab" pitchFamily="34" charset="-120"/>
              </a:rPr>
              <a:t>Cross-Platform Compatibility</a:t>
            </a:r>
            <a:endParaRPr lang="en-US" sz="1825" dirty="0"/>
          </a:p>
        </p:txBody>
      </p:sp>
      <p:sp>
        <p:nvSpPr>
          <p:cNvPr id="18" name="Text 14"/>
          <p:cNvSpPr/>
          <p:nvPr/>
        </p:nvSpPr>
        <p:spPr>
          <a:xfrm>
            <a:off x="1251466" y="6088023"/>
            <a:ext cx="7243643" cy="889754"/>
          </a:xfrm>
          <a:prstGeom prst="rect">
            <a:avLst/>
          </a:prstGeom>
          <a:noFill/>
          <a:ln/>
        </p:spPr>
        <p:txBody>
          <a:bodyPr wrap="square" rtlCol="0" anchor="t"/>
          <a:lstStyle/>
          <a:p>
            <a:pPr marL="0" indent="0">
              <a:lnSpc>
                <a:spcPts val="2336"/>
              </a:lnSpc>
              <a:buNone/>
            </a:pPr>
            <a:r>
              <a:rPr lang="en-US" sz="1460" dirty="0">
                <a:solidFill>
                  <a:srgbClr val="15213F"/>
                </a:solidFill>
                <a:latin typeface="Roboto" pitchFamily="34" charset="0"/>
                <a:ea typeface="Roboto" pitchFamily="34" charset="-122"/>
                <a:cs typeface="Roboto" pitchFamily="34" charset="-120"/>
              </a:rPr>
              <a:t>The cross-platform nature of OpenCV enables the deployment of face recognition systems on a wide range of devices, from desktop computers to embedded systems, making it a versatile choice for diverse applications.</a:t>
            </a:r>
            <a:endParaRPr lang="en-US" sz="146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60098" y="2343626"/>
            <a:ext cx="5054203" cy="3542228"/>
          </a:xfrm>
          <a:prstGeom prst="rect">
            <a:avLst/>
          </a:prstGeom>
        </p:spPr>
      </p:pic>
      <p:sp>
        <p:nvSpPr>
          <p:cNvPr id="6" name="Text 2"/>
          <p:cNvSpPr/>
          <p:nvPr/>
        </p:nvSpPr>
        <p:spPr>
          <a:xfrm>
            <a:off x="604837" y="1080968"/>
            <a:ext cx="5988248" cy="540068"/>
          </a:xfrm>
          <a:prstGeom prst="rect">
            <a:avLst/>
          </a:prstGeom>
          <a:noFill/>
          <a:ln/>
        </p:spPr>
        <p:txBody>
          <a:bodyPr wrap="none" rtlCol="0" anchor="t"/>
          <a:lstStyle/>
          <a:p>
            <a:pPr marL="0" indent="0">
              <a:lnSpc>
                <a:spcPts val="4253"/>
              </a:lnSpc>
              <a:buNone/>
            </a:pPr>
            <a:r>
              <a:rPr lang="en-US" sz="3402" dirty="0">
                <a:solidFill>
                  <a:srgbClr val="476FD6"/>
                </a:solidFill>
                <a:latin typeface="Roboto Slab" pitchFamily="34" charset="0"/>
                <a:ea typeface="Roboto Slab" pitchFamily="34" charset="-122"/>
                <a:cs typeface="Roboto Slab" pitchFamily="34" charset="-120"/>
              </a:rPr>
              <a:t>Training the Face Recognizer</a:t>
            </a:r>
            <a:endParaRPr lang="en-US" sz="3402" dirty="0"/>
          </a:p>
        </p:txBody>
      </p:sp>
      <p:sp>
        <p:nvSpPr>
          <p:cNvPr id="7" name="Shape 3"/>
          <p:cNvSpPr/>
          <p:nvPr/>
        </p:nvSpPr>
        <p:spPr>
          <a:xfrm>
            <a:off x="846773" y="1880235"/>
            <a:ext cx="34528" cy="5268397"/>
          </a:xfrm>
          <a:prstGeom prst="rect">
            <a:avLst/>
          </a:prstGeom>
          <a:solidFill>
            <a:srgbClr val="BBC4DC"/>
          </a:solidFill>
          <a:ln/>
        </p:spPr>
      </p:sp>
      <p:sp>
        <p:nvSpPr>
          <p:cNvPr id="8" name="Shape 4"/>
          <p:cNvSpPr/>
          <p:nvPr/>
        </p:nvSpPr>
        <p:spPr>
          <a:xfrm>
            <a:off x="1058406" y="2251591"/>
            <a:ext cx="604837" cy="34528"/>
          </a:xfrm>
          <a:prstGeom prst="rect">
            <a:avLst/>
          </a:prstGeom>
          <a:solidFill>
            <a:srgbClr val="BBC4DC"/>
          </a:solidFill>
          <a:ln/>
        </p:spPr>
      </p:sp>
      <p:sp>
        <p:nvSpPr>
          <p:cNvPr id="9" name="Shape 5"/>
          <p:cNvSpPr/>
          <p:nvPr/>
        </p:nvSpPr>
        <p:spPr>
          <a:xfrm>
            <a:off x="669667" y="2074545"/>
            <a:ext cx="388739" cy="388739"/>
          </a:xfrm>
          <a:prstGeom prst="roundRect">
            <a:avLst>
              <a:gd name="adj" fmla="val 26674"/>
            </a:avLst>
          </a:prstGeom>
          <a:solidFill>
            <a:srgbClr val="DEE7F7"/>
          </a:solidFill>
          <a:ln/>
        </p:spPr>
      </p:sp>
      <p:sp>
        <p:nvSpPr>
          <p:cNvPr id="10" name="Text 6"/>
          <p:cNvSpPr/>
          <p:nvPr/>
        </p:nvSpPr>
        <p:spPr>
          <a:xfrm>
            <a:off x="810518" y="2139315"/>
            <a:ext cx="106918" cy="259199"/>
          </a:xfrm>
          <a:prstGeom prst="rect">
            <a:avLst/>
          </a:prstGeom>
          <a:noFill/>
          <a:ln/>
        </p:spPr>
        <p:txBody>
          <a:bodyPr wrap="none" rtlCol="0" anchor="t"/>
          <a:lstStyle/>
          <a:p>
            <a:pPr marL="0" indent="0" algn="ctr">
              <a:lnSpc>
                <a:spcPts val="2041"/>
              </a:lnSpc>
              <a:buNone/>
            </a:pPr>
            <a:r>
              <a:rPr lang="en-US" sz="2041" dirty="0">
                <a:solidFill>
                  <a:srgbClr val="476FD6"/>
                </a:solidFill>
                <a:latin typeface="Roboto Slab" pitchFamily="34" charset="0"/>
                <a:ea typeface="Roboto Slab" pitchFamily="34" charset="-122"/>
                <a:cs typeface="Roboto Slab" pitchFamily="34" charset="-120"/>
              </a:rPr>
              <a:t>1</a:t>
            </a:r>
            <a:endParaRPr lang="en-US" sz="2041" dirty="0"/>
          </a:p>
        </p:txBody>
      </p:sp>
      <p:sp>
        <p:nvSpPr>
          <p:cNvPr id="11" name="Text 7"/>
          <p:cNvSpPr/>
          <p:nvPr/>
        </p:nvSpPr>
        <p:spPr>
          <a:xfrm>
            <a:off x="1814513" y="2052995"/>
            <a:ext cx="2160270" cy="269915"/>
          </a:xfrm>
          <a:prstGeom prst="rect">
            <a:avLst/>
          </a:prstGeom>
          <a:noFill/>
          <a:ln/>
        </p:spPr>
        <p:txBody>
          <a:bodyPr wrap="none" rtlCol="0" anchor="t"/>
          <a:lstStyle/>
          <a:p>
            <a:pPr marL="0" indent="0" algn="l">
              <a:lnSpc>
                <a:spcPts val="2126"/>
              </a:lnSpc>
              <a:buNone/>
            </a:pPr>
            <a:r>
              <a:rPr lang="en-US" sz="1701" dirty="0">
                <a:solidFill>
                  <a:srgbClr val="476FD6"/>
                </a:solidFill>
                <a:latin typeface="Roboto Slab" pitchFamily="34" charset="0"/>
                <a:ea typeface="Roboto Slab" pitchFamily="34" charset="-122"/>
                <a:cs typeface="Roboto Slab" pitchFamily="34" charset="-120"/>
              </a:rPr>
              <a:t>Data Preparation</a:t>
            </a:r>
            <a:endParaRPr lang="en-US" sz="1701" dirty="0"/>
          </a:p>
        </p:txBody>
      </p:sp>
      <p:sp>
        <p:nvSpPr>
          <p:cNvPr id="12" name="Text 8"/>
          <p:cNvSpPr/>
          <p:nvPr/>
        </p:nvSpPr>
        <p:spPr>
          <a:xfrm>
            <a:off x="1814513" y="2426494"/>
            <a:ext cx="6724650" cy="829747"/>
          </a:xfrm>
          <a:prstGeom prst="rect">
            <a:avLst/>
          </a:prstGeom>
          <a:noFill/>
          <a:ln/>
        </p:spPr>
        <p:txBody>
          <a:bodyPr wrap="square" rtlCol="0" anchor="t"/>
          <a:lstStyle/>
          <a:p>
            <a:pPr marL="0" indent="0" algn="l">
              <a:lnSpc>
                <a:spcPts val="2177"/>
              </a:lnSpc>
              <a:buNone/>
            </a:pPr>
            <a:r>
              <a:rPr lang="en-US" sz="1361" dirty="0">
                <a:solidFill>
                  <a:srgbClr val="15213F"/>
                </a:solidFill>
                <a:latin typeface="Roboto" pitchFamily="34" charset="0"/>
                <a:ea typeface="Roboto" pitchFamily="34" charset="-122"/>
                <a:cs typeface="Roboto" pitchFamily="34" charset="-120"/>
              </a:rPr>
              <a:t>The training process begins with preparing a dataset of face images, converting them to grayscale, and detecting faces within the images using Haar Cascade Classifiers. This step is crucial for extracting the relevant facial features for the recognition model.</a:t>
            </a:r>
            <a:endParaRPr lang="en-US" sz="1361" dirty="0"/>
          </a:p>
        </p:txBody>
      </p:sp>
      <p:sp>
        <p:nvSpPr>
          <p:cNvPr id="13" name="Shape 9"/>
          <p:cNvSpPr/>
          <p:nvPr/>
        </p:nvSpPr>
        <p:spPr>
          <a:xfrm>
            <a:off x="1058406" y="3973116"/>
            <a:ext cx="604837" cy="34528"/>
          </a:xfrm>
          <a:prstGeom prst="rect">
            <a:avLst/>
          </a:prstGeom>
          <a:solidFill>
            <a:srgbClr val="BBC4DC"/>
          </a:solidFill>
          <a:ln/>
        </p:spPr>
      </p:sp>
      <p:sp>
        <p:nvSpPr>
          <p:cNvPr id="14" name="Shape 10"/>
          <p:cNvSpPr/>
          <p:nvPr/>
        </p:nvSpPr>
        <p:spPr>
          <a:xfrm>
            <a:off x="669667" y="3796070"/>
            <a:ext cx="388739" cy="388739"/>
          </a:xfrm>
          <a:prstGeom prst="roundRect">
            <a:avLst>
              <a:gd name="adj" fmla="val 26674"/>
            </a:avLst>
          </a:prstGeom>
          <a:solidFill>
            <a:srgbClr val="DEE7F7"/>
          </a:solidFill>
          <a:ln/>
        </p:spPr>
      </p:sp>
      <p:sp>
        <p:nvSpPr>
          <p:cNvPr id="15" name="Text 11"/>
          <p:cNvSpPr/>
          <p:nvPr/>
        </p:nvSpPr>
        <p:spPr>
          <a:xfrm>
            <a:off x="792420" y="3860840"/>
            <a:ext cx="143232" cy="259199"/>
          </a:xfrm>
          <a:prstGeom prst="rect">
            <a:avLst/>
          </a:prstGeom>
          <a:noFill/>
          <a:ln/>
        </p:spPr>
        <p:txBody>
          <a:bodyPr wrap="none" rtlCol="0" anchor="t"/>
          <a:lstStyle/>
          <a:p>
            <a:pPr marL="0" indent="0" algn="ctr">
              <a:lnSpc>
                <a:spcPts val="2041"/>
              </a:lnSpc>
              <a:buNone/>
            </a:pPr>
            <a:r>
              <a:rPr lang="en-US" sz="2041" dirty="0">
                <a:solidFill>
                  <a:srgbClr val="476FD6"/>
                </a:solidFill>
                <a:latin typeface="Roboto Slab" pitchFamily="34" charset="0"/>
                <a:ea typeface="Roboto Slab" pitchFamily="34" charset="-122"/>
                <a:cs typeface="Roboto Slab" pitchFamily="34" charset="-120"/>
              </a:rPr>
              <a:t>2</a:t>
            </a:r>
            <a:endParaRPr lang="en-US" sz="2041" dirty="0"/>
          </a:p>
        </p:txBody>
      </p:sp>
      <p:sp>
        <p:nvSpPr>
          <p:cNvPr id="16" name="Text 12"/>
          <p:cNvSpPr/>
          <p:nvPr/>
        </p:nvSpPr>
        <p:spPr>
          <a:xfrm>
            <a:off x="1814513" y="3774519"/>
            <a:ext cx="2160270" cy="269915"/>
          </a:xfrm>
          <a:prstGeom prst="rect">
            <a:avLst/>
          </a:prstGeom>
          <a:noFill/>
          <a:ln/>
        </p:spPr>
        <p:txBody>
          <a:bodyPr wrap="none" rtlCol="0" anchor="t"/>
          <a:lstStyle/>
          <a:p>
            <a:pPr marL="0" indent="0" algn="l">
              <a:lnSpc>
                <a:spcPts val="2126"/>
              </a:lnSpc>
              <a:buNone/>
            </a:pPr>
            <a:r>
              <a:rPr lang="en-US" sz="1701" dirty="0">
                <a:solidFill>
                  <a:srgbClr val="476FD6"/>
                </a:solidFill>
                <a:latin typeface="Roboto Slab" pitchFamily="34" charset="0"/>
                <a:ea typeface="Roboto Slab" pitchFamily="34" charset="-122"/>
                <a:cs typeface="Roboto Slab" pitchFamily="34" charset="-120"/>
              </a:rPr>
              <a:t>LBPH Recognizer</a:t>
            </a:r>
            <a:endParaRPr lang="en-US" sz="1701" dirty="0"/>
          </a:p>
        </p:txBody>
      </p:sp>
      <p:sp>
        <p:nvSpPr>
          <p:cNvPr id="17" name="Text 13"/>
          <p:cNvSpPr/>
          <p:nvPr/>
        </p:nvSpPr>
        <p:spPr>
          <a:xfrm>
            <a:off x="1814513" y="4148018"/>
            <a:ext cx="6724650" cy="1106329"/>
          </a:xfrm>
          <a:prstGeom prst="rect">
            <a:avLst/>
          </a:prstGeom>
          <a:noFill/>
          <a:ln/>
        </p:spPr>
        <p:txBody>
          <a:bodyPr wrap="square" rtlCol="0" anchor="t"/>
          <a:lstStyle/>
          <a:p>
            <a:pPr marL="0" indent="0" algn="l">
              <a:lnSpc>
                <a:spcPts val="2177"/>
              </a:lnSpc>
              <a:buNone/>
            </a:pPr>
            <a:r>
              <a:rPr lang="en-US" sz="1361" dirty="0">
                <a:solidFill>
                  <a:srgbClr val="15213F"/>
                </a:solidFill>
                <a:latin typeface="Roboto" pitchFamily="34" charset="0"/>
                <a:ea typeface="Roboto" pitchFamily="34" charset="-122"/>
                <a:cs typeface="Roboto" pitchFamily="34" charset="-120"/>
              </a:rPr>
              <a:t>The project utilizes the Local Binary Patterns Histograms (LBPH) algorithm to train the face recognizer. LBPH is a texture-based face recognition method that extracts local binary patterns from the face images and uses histograms of these patterns to represent and recognize faces.</a:t>
            </a:r>
            <a:endParaRPr lang="en-US" sz="1361" dirty="0"/>
          </a:p>
        </p:txBody>
      </p:sp>
      <p:sp>
        <p:nvSpPr>
          <p:cNvPr id="18" name="Shape 14"/>
          <p:cNvSpPr/>
          <p:nvPr/>
        </p:nvSpPr>
        <p:spPr>
          <a:xfrm>
            <a:off x="1058406" y="5971223"/>
            <a:ext cx="604837" cy="34528"/>
          </a:xfrm>
          <a:prstGeom prst="rect">
            <a:avLst/>
          </a:prstGeom>
          <a:solidFill>
            <a:srgbClr val="BBC4DC"/>
          </a:solidFill>
          <a:ln/>
        </p:spPr>
      </p:sp>
      <p:sp>
        <p:nvSpPr>
          <p:cNvPr id="19" name="Shape 15"/>
          <p:cNvSpPr/>
          <p:nvPr/>
        </p:nvSpPr>
        <p:spPr>
          <a:xfrm>
            <a:off x="669667" y="5794177"/>
            <a:ext cx="388739" cy="388739"/>
          </a:xfrm>
          <a:prstGeom prst="roundRect">
            <a:avLst>
              <a:gd name="adj" fmla="val 26674"/>
            </a:avLst>
          </a:prstGeom>
          <a:solidFill>
            <a:srgbClr val="DEE7F7"/>
          </a:solidFill>
          <a:ln/>
        </p:spPr>
      </p:sp>
      <p:sp>
        <p:nvSpPr>
          <p:cNvPr id="20" name="Text 16"/>
          <p:cNvSpPr/>
          <p:nvPr/>
        </p:nvSpPr>
        <p:spPr>
          <a:xfrm>
            <a:off x="793968" y="5858947"/>
            <a:ext cx="140018" cy="259199"/>
          </a:xfrm>
          <a:prstGeom prst="rect">
            <a:avLst/>
          </a:prstGeom>
          <a:noFill/>
          <a:ln/>
        </p:spPr>
        <p:txBody>
          <a:bodyPr wrap="none" rtlCol="0" anchor="t"/>
          <a:lstStyle/>
          <a:p>
            <a:pPr marL="0" indent="0" algn="ctr">
              <a:lnSpc>
                <a:spcPts val="2041"/>
              </a:lnSpc>
              <a:buNone/>
            </a:pPr>
            <a:r>
              <a:rPr lang="en-US" sz="2041" dirty="0">
                <a:solidFill>
                  <a:srgbClr val="476FD6"/>
                </a:solidFill>
                <a:latin typeface="Roboto Slab" pitchFamily="34" charset="0"/>
                <a:ea typeface="Roboto Slab" pitchFamily="34" charset="-122"/>
                <a:cs typeface="Roboto Slab" pitchFamily="34" charset="-120"/>
              </a:rPr>
              <a:t>3</a:t>
            </a:r>
            <a:endParaRPr lang="en-US" sz="2041" dirty="0"/>
          </a:p>
        </p:txBody>
      </p:sp>
      <p:sp>
        <p:nvSpPr>
          <p:cNvPr id="21" name="Text 17"/>
          <p:cNvSpPr/>
          <p:nvPr/>
        </p:nvSpPr>
        <p:spPr>
          <a:xfrm>
            <a:off x="1814513" y="5772626"/>
            <a:ext cx="2160270" cy="269915"/>
          </a:xfrm>
          <a:prstGeom prst="rect">
            <a:avLst/>
          </a:prstGeom>
          <a:noFill/>
          <a:ln/>
        </p:spPr>
        <p:txBody>
          <a:bodyPr wrap="none" rtlCol="0" anchor="t"/>
          <a:lstStyle/>
          <a:p>
            <a:pPr marL="0" indent="0" algn="l">
              <a:lnSpc>
                <a:spcPts val="2126"/>
              </a:lnSpc>
              <a:buNone/>
            </a:pPr>
            <a:r>
              <a:rPr lang="en-US" sz="1701" dirty="0">
                <a:solidFill>
                  <a:srgbClr val="476FD6"/>
                </a:solidFill>
                <a:latin typeface="Roboto Slab" pitchFamily="34" charset="0"/>
                <a:ea typeface="Roboto Slab" pitchFamily="34" charset="-122"/>
                <a:cs typeface="Roboto Slab" pitchFamily="34" charset="-120"/>
              </a:rPr>
              <a:t>Model Training</a:t>
            </a:r>
            <a:endParaRPr lang="en-US" sz="1701" dirty="0"/>
          </a:p>
        </p:txBody>
      </p:sp>
      <p:sp>
        <p:nvSpPr>
          <p:cNvPr id="22" name="Text 18"/>
          <p:cNvSpPr/>
          <p:nvPr/>
        </p:nvSpPr>
        <p:spPr>
          <a:xfrm>
            <a:off x="1814513" y="6146125"/>
            <a:ext cx="6724650" cy="829747"/>
          </a:xfrm>
          <a:prstGeom prst="rect">
            <a:avLst/>
          </a:prstGeom>
          <a:noFill/>
          <a:ln/>
        </p:spPr>
        <p:txBody>
          <a:bodyPr wrap="square" rtlCol="0" anchor="t"/>
          <a:lstStyle/>
          <a:p>
            <a:pPr marL="0" indent="0" algn="l">
              <a:lnSpc>
                <a:spcPts val="2177"/>
              </a:lnSpc>
              <a:buNone/>
            </a:pPr>
            <a:r>
              <a:rPr lang="en-US" sz="1361" dirty="0">
                <a:solidFill>
                  <a:srgbClr val="15213F"/>
                </a:solidFill>
                <a:latin typeface="Roboto" pitchFamily="34" charset="0"/>
                <a:ea typeface="Roboto" pitchFamily="34" charset="-122"/>
                <a:cs typeface="Roboto" pitchFamily="34" charset="-120"/>
              </a:rPr>
              <a:t>The extracted face regions and corresponding labels are used to train the LBPH recognizer. The trained model is then saved, along with the label mappings, to be used in the real-time face recognition phase.</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60098" y="2661642"/>
            <a:ext cx="5054203" cy="2906197"/>
          </a:xfrm>
          <a:prstGeom prst="rect">
            <a:avLst/>
          </a:prstGeom>
        </p:spPr>
      </p:pic>
      <p:sp>
        <p:nvSpPr>
          <p:cNvPr id="6" name="Text 2"/>
          <p:cNvSpPr/>
          <p:nvPr/>
        </p:nvSpPr>
        <p:spPr>
          <a:xfrm>
            <a:off x="604837" y="950000"/>
            <a:ext cx="5632133" cy="540068"/>
          </a:xfrm>
          <a:prstGeom prst="rect">
            <a:avLst/>
          </a:prstGeom>
          <a:noFill/>
          <a:ln/>
        </p:spPr>
        <p:txBody>
          <a:bodyPr wrap="none" rtlCol="0" anchor="t"/>
          <a:lstStyle/>
          <a:p>
            <a:pPr marL="0" indent="0">
              <a:lnSpc>
                <a:spcPts val="4253"/>
              </a:lnSpc>
              <a:buNone/>
            </a:pPr>
            <a:r>
              <a:rPr lang="en-US" sz="3402" dirty="0">
                <a:solidFill>
                  <a:srgbClr val="476FD6"/>
                </a:solidFill>
                <a:latin typeface="Roboto Slab" pitchFamily="34" charset="0"/>
                <a:ea typeface="Roboto Slab" pitchFamily="34" charset="-122"/>
                <a:cs typeface="Roboto Slab" pitchFamily="34" charset="-120"/>
              </a:rPr>
              <a:t>Real-time Face Recognition</a:t>
            </a:r>
            <a:endParaRPr lang="en-US" sz="3402" dirty="0"/>
          </a:p>
        </p:txBody>
      </p:sp>
      <p:pic>
        <p:nvPicPr>
          <p:cNvPr id="7" name="Image 2" descr="preencoded.png"/>
          <p:cNvPicPr>
            <a:picLocks noChangeAspect="1"/>
          </p:cNvPicPr>
          <p:nvPr/>
        </p:nvPicPr>
        <p:blipFill>
          <a:blip r:embed="rId5"/>
          <a:stretch>
            <a:fillRect/>
          </a:stretch>
        </p:blipFill>
        <p:spPr>
          <a:xfrm>
            <a:off x="604837" y="1749266"/>
            <a:ext cx="864037" cy="1382554"/>
          </a:xfrm>
          <a:prstGeom prst="rect">
            <a:avLst/>
          </a:prstGeom>
        </p:spPr>
      </p:pic>
      <p:sp>
        <p:nvSpPr>
          <p:cNvPr id="8" name="Text 3"/>
          <p:cNvSpPr/>
          <p:nvPr/>
        </p:nvSpPr>
        <p:spPr>
          <a:xfrm>
            <a:off x="1728073" y="1922026"/>
            <a:ext cx="2160270" cy="269915"/>
          </a:xfrm>
          <a:prstGeom prst="rect">
            <a:avLst/>
          </a:prstGeom>
          <a:noFill/>
          <a:ln/>
        </p:spPr>
        <p:txBody>
          <a:bodyPr wrap="none" rtlCol="0" anchor="t"/>
          <a:lstStyle/>
          <a:p>
            <a:pPr marL="0" indent="0" algn="l">
              <a:lnSpc>
                <a:spcPts val="2126"/>
              </a:lnSpc>
              <a:buNone/>
            </a:pPr>
            <a:r>
              <a:rPr lang="en-US" sz="1701" dirty="0">
                <a:solidFill>
                  <a:srgbClr val="476FD6"/>
                </a:solidFill>
                <a:latin typeface="Roboto Slab" pitchFamily="34" charset="0"/>
                <a:ea typeface="Roboto Slab" pitchFamily="34" charset="-122"/>
                <a:cs typeface="Roboto Slab" pitchFamily="34" charset="-120"/>
              </a:rPr>
              <a:t>Video Capture</a:t>
            </a:r>
            <a:endParaRPr lang="en-US" sz="1701" dirty="0"/>
          </a:p>
        </p:txBody>
      </p:sp>
      <p:sp>
        <p:nvSpPr>
          <p:cNvPr id="9" name="Text 4"/>
          <p:cNvSpPr/>
          <p:nvPr/>
        </p:nvSpPr>
        <p:spPr>
          <a:xfrm>
            <a:off x="1728073" y="2295525"/>
            <a:ext cx="6811089" cy="553164"/>
          </a:xfrm>
          <a:prstGeom prst="rect">
            <a:avLst/>
          </a:prstGeom>
          <a:noFill/>
          <a:ln/>
        </p:spPr>
        <p:txBody>
          <a:bodyPr wrap="square" rtlCol="0" anchor="t"/>
          <a:lstStyle/>
          <a:p>
            <a:pPr marL="0" indent="0" algn="l">
              <a:lnSpc>
                <a:spcPts val="2177"/>
              </a:lnSpc>
              <a:buNone/>
            </a:pPr>
            <a:r>
              <a:rPr lang="en-US" sz="1361" dirty="0">
                <a:solidFill>
                  <a:srgbClr val="15213F"/>
                </a:solidFill>
                <a:latin typeface="Roboto" pitchFamily="34" charset="0"/>
                <a:ea typeface="Roboto" pitchFamily="34" charset="-122"/>
                <a:cs typeface="Roboto" pitchFamily="34" charset="-120"/>
              </a:rPr>
              <a:t>The real-time face recognition script captures video from a webcam, converting each frame to grayscale for efficient processing.</a:t>
            </a:r>
            <a:endParaRPr lang="en-US" sz="1361" dirty="0"/>
          </a:p>
        </p:txBody>
      </p:sp>
      <p:pic>
        <p:nvPicPr>
          <p:cNvPr id="10" name="Image 3" descr="preencoded.png"/>
          <p:cNvPicPr>
            <a:picLocks noChangeAspect="1"/>
          </p:cNvPicPr>
          <p:nvPr/>
        </p:nvPicPr>
        <p:blipFill>
          <a:blip r:embed="rId6"/>
          <a:stretch>
            <a:fillRect/>
          </a:stretch>
        </p:blipFill>
        <p:spPr>
          <a:xfrm>
            <a:off x="604837" y="3131820"/>
            <a:ext cx="864037" cy="1382554"/>
          </a:xfrm>
          <a:prstGeom prst="rect">
            <a:avLst/>
          </a:prstGeom>
        </p:spPr>
      </p:pic>
      <p:sp>
        <p:nvSpPr>
          <p:cNvPr id="11" name="Text 5"/>
          <p:cNvSpPr/>
          <p:nvPr/>
        </p:nvSpPr>
        <p:spPr>
          <a:xfrm>
            <a:off x="1728073" y="3304580"/>
            <a:ext cx="2160270" cy="269915"/>
          </a:xfrm>
          <a:prstGeom prst="rect">
            <a:avLst/>
          </a:prstGeom>
          <a:noFill/>
          <a:ln/>
        </p:spPr>
        <p:txBody>
          <a:bodyPr wrap="none" rtlCol="0" anchor="t"/>
          <a:lstStyle/>
          <a:p>
            <a:pPr marL="0" indent="0" algn="l">
              <a:lnSpc>
                <a:spcPts val="2126"/>
              </a:lnSpc>
              <a:buNone/>
            </a:pPr>
            <a:r>
              <a:rPr lang="en-US" sz="1701" dirty="0">
                <a:solidFill>
                  <a:srgbClr val="476FD6"/>
                </a:solidFill>
                <a:latin typeface="Roboto Slab" pitchFamily="34" charset="0"/>
                <a:ea typeface="Roboto Slab" pitchFamily="34" charset="-122"/>
                <a:cs typeface="Roboto Slab" pitchFamily="34" charset="-120"/>
              </a:rPr>
              <a:t>Face Detection</a:t>
            </a:r>
            <a:endParaRPr lang="en-US" sz="1701" dirty="0"/>
          </a:p>
        </p:txBody>
      </p:sp>
      <p:sp>
        <p:nvSpPr>
          <p:cNvPr id="12" name="Text 6"/>
          <p:cNvSpPr/>
          <p:nvPr/>
        </p:nvSpPr>
        <p:spPr>
          <a:xfrm>
            <a:off x="1728073" y="3678079"/>
            <a:ext cx="6811089" cy="553164"/>
          </a:xfrm>
          <a:prstGeom prst="rect">
            <a:avLst/>
          </a:prstGeom>
          <a:noFill/>
          <a:ln/>
        </p:spPr>
        <p:txBody>
          <a:bodyPr wrap="square" rtlCol="0" anchor="t"/>
          <a:lstStyle/>
          <a:p>
            <a:pPr marL="0" indent="0" algn="l">
              <a:lnSpc>
                <a:spcPts val="2177"/>
              </a:lnSpc>
              <a:buNone/>
            </a:pPr>
            <a:r>
              <a:rPr lang="en-US" sz="1361" dirty="0">
                <a:solidFill>
                  <a:srgbClr val="15213F"/>
                </a:solidFill>
                <a:latin typeface="Roboto" pitchFamily="34" charset="0"/>
                <a:ea typeface="Roboto" pitchFamily="34" charset="-122"/>
                <a:cs typeface="Roboto" pitchFamily="34" charset="-120"/>
              </a:rPr>
              <a:t>Haar Cascade Classifiers are used to detect faces within the video frames, locating the bounding boxes around the detected faces.</a:t>
            </a:r>
            <a:endParaRPr lang="en-US" sz="1361" dirty="0"/>
          </a:p>
        </p:txBody>
      </p:sp>
      <p:pic>
        <p:nvPicPr>
          <p:cNvPr id="13" name="Image 4" descr="preencoded.png"/>
          <p:cNvPicPr>
            <a:picLocks noChangeAspect="1"/>
          </p:cNvPicPr>
          <p:nvPr/>
        </p:nvPicPr>
        <p:blipFill>
          <a:blip r:embed="rId7"/>
          <a:stretch>
            <a:fillRect/>
          </a:stretch>
        </p:blipFill>
        <p:spPr>
          <a:xfrm>
            <a:off x="604837" y="4514374"/>
            <a:ext cx="864037" cy="1382554"/>
          </a:xfrm>
          <a:prstGeom prst="rect">
            <a:avLst/>
          </a:prstGeom>
        </p:spPr>
      </p:pic>
      <p:sp>
        <p:nvSpPr>
          <p:cNvPr id="14" name="Text 7"/>
          <p:cNvSpPr/>
          <p:nvPr/>
        </p:nvSpPr>
        <p:spPr>
          <a:xfrm>
            <a:off x="1728073" y="4687133"/>
            <a:ext cx="2160270" cy="269915"/>
          </a:xfrm>
          <a:prstGeom prst="rect">
            <a:avLst/>
          </a:prstGeom>
          <a:noFill/>
          <a:ln/>
        </p:spPr>
        <p:txBody>
          <a:bodyPr wrap="none" rtlCol="0" anchor="t"/>
          <a:lstStyle/>
          <a:p>
            <a:pPr marL="0" indent="0" algn="l">
              <a:lnSpc>
                <a:spcPts val="2126"/>
              </a:lnSpc>
              <a:buNone/>
            </a:pPr>
            <a:r>
              <a:rPr lang="en-US" sz="1701" dirty="0">
                <a:solidFill>
                  <a:srgbClr val="476FD6"/>
                </a:solidFill>
                <a:latin typeface="Roboto Slab" pitchFamily="34" charset="0"/>
                <a:ea typeface="Roboto Slab" pitchFamily="34" charset="-122"/>
                <a:cs typeface="Roboto Slab" pitchFamily="34" charset="-120"/>
              </a:rPr>
              <a:t>Feature Extraction</a:t>
            </a:r>
            <a:endParaRPr lang="en-US" sz="1701" dirty="0"/>
          </a:p>
        </p:txBody>
      </p:sp>
      <p:sp>
        <p:nvSpPr>
          <p:cNvPr id="15" name="Text 8"/>
          <p:cNvSpPr/>
          <p:nvPr/>
        </p:nvSpPr>
        <p:spPr>
          <a:xfrm>
            <a:off x="1728073" y="5060633"/>
            <a:ext cx="6811089" cy="553164"/>
          </a:xfrm>
          <a:prstGeom prst="rect">
            <a:avLst/>
          </a:prstGeom>
          <a:noFill/>
          <a:ln/>
        </p:spPr>
        <p:txBody>
          <a:bodyPr wrap="square" rtlCol="0" anchor="t"/>
          <a:lstStyle/>
          <a:p>
            <a:pPr marL="0" indent="0" algn="l">
              <a:lnSpc>
                <a:spcPts val="2177"/>
              </a:lnSpc>
              <a:buNone/>
            </a:pPr>
            <a:r>
              <a:rPr lang="en-US" sz="1361" dirty="0">
                <a:solidFill>
                  <a:srgbClr val="15213F"/>
                </a:solidFill>
                <a:latin typeface="Roboto" pitchFamily="34" charset="0"/>
                <a:ea typeface="Roboto" pitchFamily="34" charset="-122"/>
                <a:cs typeface="Roboto" pitchFamily="34" charset="-120"/>
              </a:rPr>
              <a:t>The detected face regions are then passed through the LBPH feature extractor to create a compact representation of the facial features.</a:t>
            </a:r>
            <a:endParaRPr lang="en-US" sz="1361" dirty="0"/>
          </a:p>
        </p:txBody>
      </p:sp>
      <p:pic>
        <p:nvPicPr>
          <p:cNvPr id="16" name="Image 5" descr="preencoded.png"/>
          <p:cNvPicPr>
            <a:picLocks noChangeAspect="1"/>
          </p:cNvPicPr>
          <p:nvPr/>
        </p:nvPicPr>
        <p:blipFill>
          <a:blip r:embed="rId8"/>
          <a:stretch>
            <a:fillRect/>
          </a:stretch>
        </p:blipFill>
        <p:spPr>
          <a:xfrm>
            <a:off x="604837" y="5896928"/>
            <a:ext cx="864037" cy="1382554"/>
          </a:xfrm>
          <a:prstGeom prst="rect">
            <a:avLst/>
          </a:prstGeom>
        </p:spPr>
      </p:pic>
      <p:sp>
        <p:nvSpPr>
          <p:cNvPr id="17" name="Text 9"/>
          <p:cNvSpPr/>
          <p:nvPr/>
        </p:nvSpPr>
        <p:spPr>
          <a:xfrm>
            <a:off x="1728073" y="6069687"/>
            <a:ext cx="2160270" cy="269915"/>
          </a:xfrm>
          <a:prstGeom prst="rect">
            <a:avLst/>
          </a:prstGeom>
          <a:noFill/>
          <a:ln/>
        </p:spPr>
        <p:txBody>
          <a:bodyPr wrap="none" rtlCol="0" anchor="t"/>
          <a:lstStyle/>
          <a:p>
            <a:pPr marL="0" indent="0" algn="l">
              <a:lnSpc>
                <a:spcPts val="2126"/>
              </a:lnSpc>
              <a:buNone/>
            </a:pPr>
            <a:r>
              <a:rPr lang="en-US" sz="1701" dirty="0">
                <a:solidFill>
                  <a:srgbClr val="476FD6"/>
                </a:solidFill>
                <a:latin typeface="Roboto Slab" pitchFamily="34" charset="0"/>
                <a:ea typeface="Roboto Slab" pitchFamily="34" charset="-122"/>
                <a:cs typeface="Roboto Slab" pitchFamily="34" charset="-120"/>
              </a:rPr>
              <a:t>Face Recognition</a:t>
            </a:r>
            <a:endParaRPr lang="en-US" sz="1701" dirty="0"/>
          </a:p>
        </p:txBody>
      </p:sp>
      <p:sp>
        <p:nvSpPr>
          <p:cNvPr id="18" name="Text 10"/>
          <p:cNvSpPr/>
          <p:nvPr/>
        </p:nvSpPr>
        <p:spPr>
          <a:xfrm>
            <a:off x="1728073" y="6443186"/>
            <a:ext cx="6811089" cy="553164"/>
          </a:xfrm>
          <a:prstGeom prst="rect">
            <a:avLst/>
          </a:prstGeom>
          <a:noFill/>
          <a:ln/>
        </p:spPr>
        <p:txBody>
          <a:bodyPr wrap="square" rtlCol="0" anchor="t"/>
          <a:lstStyle/>
          <a:p>
            <a:pPr marL="0" indent="0" algn="l">
              <a:lnSpc>
                <a:spcPts val="2177"/>
              </a:lnSpc>
              <a:buNone/>
            </a:pPr>
            <a:r>
              <a:rPr lang="en-US" sz="1361" dirty="0">
                <a:solidFill>
                  <a:srgbClr val="15213F"/>
                </a:solidFill>
                <a:latin typeface="Roboto" pitchFamily="34" charset="0"/>
                <a:ea typeface="Roboto" pitchFamily="34" charset="-122"/>
                <a:cs typeface="Roboto" pitchFamily="34" charset="-120"/>
              </a:rPr>
              <a:t>The extracted features are compared against the trained model to recognize the individuals in the video stream, displaying their names in real-time.</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864037" y="2005489"/>
            <a:ext cx="8010049" cy="771525"/>
          </a:xfrm>
          <a:prstGeom prst="rect">
            <a:avLst/>
          </a:prstGeom>
          <a:noFill/>
          <a:ln/>
        </p:spPr>
        <p:txBody>
          <a:bodyPr wrap="none" rtlCol="0" anchor="t"/>
          <a:lstStyle/>
          <a:p>
            <a:pPr marL="0" indent="0">
              <a:lnSpc>
                <a:spcPts val="6075"/>
              </a:lnSpc>
              <a:buNone/>
            </a:pPr>
            <a:r>
              <a:rPr lang="en-US" sz="4860" dirty="0">
                <a:solidFill>
                  <a:srgbClr val="476FD6"/>
                </a:solidFill>
                <a:latin typeface="Roboto Slab" pitchFamily="34" charset="0"/>
                <a:ea typeface="Roboto Slab" pitchFamily="34" charset="-122"/>
                <a:cs typeface="Roboto Slab" pitchFamily="34" charset="-120"/>
              </a:rPr>
              <a:t>Challenges and Limitations</a:t>
            </a:r>
            <a:endParaRPr lang="en-US" sz="4860" dirty="0"/>
          </a:p>
        </p:txBody>
      </p:sp>
      <p:sp>
        <p:nvSpPr>
          <p:cNvPr id="5" name="Text 3"/>
          <p:cNvSpPr/>
          <p:nvPr/>
        </p:nvSpPr>
        <p:spPr>
          <a:xfrm>
            <a:off x="864037" y="3394115"/>
            <a:ext cx="3086100" cy="385763"/>
          </a:xfrm>
          <a:prstGeom prst="rect">
            <a:avLst/>
          </a:prstGeom>
          <a:noFill/>
          <a:ln/>
        </p:spPr>
        <p:txBody>
          <a:bodyPr wrap="none" rtlCol="0" anchor="t"/>
          <a:lstStyle/>
          <a:p>
            <a:pPr marL="0" indent="0">
              <a:lnSpc>
                <a:spcPts val="3038"/>
              </a:lnSpc>
              <a:buNone/>
            </a:pPr>
            <a:r>
              <a:rPr lang="en-US" sz="2430" dirty="0">
                <a:solidFill>
                  <a:srgbClr val="476FD6"/>
                </a:solidFill>
                <a:latin typeface="Roboto Slab" pitchFamily="34" charset="0"/>
                <a:ea typeface="Roboto Slab" pitchFamily="34" charset="-122"/>
                <a:cs typeface="Roboto Slab" pitchFamily="34" charset="-120"/>
              </a:rPr>
              <a:t>Lighting Conditions</a:t>
            </a:r>
            <a:endParaRPr lang="en-US" sz="2430" dirty="0"/>
          </a:p>
        </p:txBody>
      </p:sp>
      <p:sp>
        <p:nvSpPr>
          <p:cNvPr id="6" name="Text 4"/>
          <p:cNvSpPr/>
          <p:nvPr/>
        </p:nvSpPr>
        <p:spPr>
          <a:xfrm>
            <a:off x="864037" y="4026694"/>
            <a:ext cx="3898821" cy="1975247"/>
          </a:xfrm>
          <a:prstGeom prst="rect">
            <a:avLst/>
          </a:prstGeom>
          <a:noFill/>
          <a:ln/>
        </p:spPr>
        <p:txBody>
          <a:bodyPr wrap="square" rtlCol="0" anchor="t"/>
          <a:lstStyle/>
          <a:p>
            <a:pPr marL="0" indent="0">
              <a:lnSpc>
                <a:spcPts val="3110"/>
              </a:lnSpc>
              <a:buNone/>
            </a:pPr>
            <a:r>
              <a:rPr lang="en-US" sz="1944" dirty="0">
                <a:solidFill>
                  <a:srgbClr val="15213F"/>
                </a:solidFill>
                <a:latin typeface="Roboto" pitchFamily="34" charset="0"/>
                <a:ea typeface="Roboto" pitchFamily="34" charset="-122"/>
                <a:cs typeface="Roboto" pitchFamily="34" charset="-120"/>
              </a:rPr>
              <a:t>The system's accuracy can be affected by varying lighting conditions, making it challenging to recognize faces in low light or with strong shadows.</a:t>
            </a:r>
            <a:endParaRPr lang="en-US" sz="1944" dirty="0"/>
          </a:p>
        </p:txBody>
      </p:sp>
      <p:sp>
        <p:nvSpPr>
          <p:cNvPr id="7" name="Text 5"/>
          <p:cNvSpPr/>
          <p:nvPr/>
        </p:nvSpPr>
        <p:spPr>
          <a:xfrm>
            <a:off x="5372695" y="3394115"/>
            <a:ext cx="3086100" cy="385763"/>
          </a:xfrm>
          <a:prstGeom prst="rect">
            <a:avLst/>
          </a:prstGeom>
          <a:noFill/>
          <a:ln/>
        </p:spPr>
        <p:txBody>
          <a:bodyPr wrap="none" rtlCol="0" anchor="t"/>
          <a:lstStyle/>
          <a:p>
            <a:pPr marL="0" indent="0">
              <a:lnSpc>
                <a:spcPts val="3038"/>
              </a:lnSpc>
              <a:buNone/>
            </a:pPr>
            <a:r>
              <a:rPr lang="en-US" sz="2430" dirty="0">
                <a:solidFill>
                  <a:srgbClr val="476FD6"/>
                </a:solidFill>
                <a:latin typeface="Roboto Slab" pitchFamily="34" charset="0"/>
                <a:ea typeface="Roboto Slab" pitchFamily="34" charset="-122"/>
                <a:cs typeface="Roboto Slab" pitchFamily="34" charset="-120"/>
              </a:rPr>
              <a:t>Facial Expressions</a:t>
            </a:r>
            <a:endParaRPr lang="en-US" sz="2430" dirty="0"/>
          </a:p>
        </p:txBody>
      </p:sp>
      <p:sp>
        <p:nvSpPr>
          <p:cNvPr id="8" name="Text 6"/>
          <p:cNvSpPr/>
          <p:nvPr/>
        </p:nvSpPr>
        <p:spPr>
          <a:xfrm>
            <a:off x="5372695" y="4026694"/>
            <a:ext cx="3898821" cy="1975247"/>
          </a:xfrm>
          <a:prstGeom prst="rect">
            <a:avLst/>
          </a:prstGeom>
          <a:noFill/>
          <a:ln/>
        </p:spPr>
        <p:txBody>
          <a:bodyPr wrap="square" rtlCol="0" anchor="t"/>
          <a:lstStyle/>
          <a:p>
            <a:pPr marL="0" indent="0">
              <a:lnSpc>
                <a:spcPts val="3110"/>
              </a:lnSpc>
              <a:buNone/>
            </a:pPr>
            <a:r>
              <a:rPr lang="en-US" sz="1944" dirty="0">
                <a:solidFill>
                  <a:srgbClr val="15213F"/>
                </a:solidFill>
                <a:latin typeface="Roboto" pitchFamily="34" charset="0"/>
                <a:ea typeface="Roboto" pitchFamily="34" charset="-122"/>
                <a:cs typeface="Roboto" pitchFamily="34" charset="-120"/>
              </a:rPr>
              <a:t>Changes in facial expressions can affect the system's ability to recognize faces accurately, as the LBPH algorithm is sensitive to these variations.</a:t>
            </a:r>
            <a:endParaRPr lang="en-US" sz="1944" dirty="0"/>
          </a:p>
        </p:txBody>
      </p:sp>
      <p:sp>
        <p:nvSpPr>
          <p:cNvPr id="9" name="Text 7"/>
          <p:cNvSpPr/>
          <p:nvPr/>
        </p:nvSpPr>
        <p:spPr>
          <a:xfrm>
            <a:off x="9881354" y="3394115"/>
            <a:ext cx="3086100" cy="385763"/>
          </a:xfrm>
          <a:prstGeom prst="rect">
            <a:avLst/>
          </a:prstGeom>
          <a:noFill/>
          <a:ln/>
        </p:spPr>
        <p:txBody>
          <a:bodyPr wrap="none" rtlCol="0" anchor="t"/>
          <a:lstStyle/>
          <a:p>
            <a:pPr marL="0" indent="0">
              <a:lnSpc>
                <a:spcPts val="3038"/>
              </a:lnSpc>
              <a:buNone/>
            </a:pPr>
            <a:r>
              <a:rPr lang="en-US" sz="2430" dirty="0">
                <a:solidFill>
                  <a:srgbClr val="476FD6"/>
                </a:solidFill>
                <a:latin typeface="Roboto Slab" pitchFamily="34" charset="0"/>
                <a:ea typeface="Roboto Slab" pitchFamily="34" charset="-122"/>
                <a:cs typeface="Roboto Slab" pitchFamily="34" charset="-120"/>
              </a:rPr>
              <a:t>Partial Occlusions</a:t>
            </a:r>
            <a:endParaRPr lang="en-US" sz="2430" dirty="0"/>
          </a:p>
        </p:txBody>
      </p:sp>
      <p:sp>
        <p:nvSpPr>
          <p:cNvPr id="10" name="Text 8"/>
          <p:cNvSpPr/>
          <p:nvPr/>
        </p:nvSpPr>
        <p:spPr>
          <a:xfrm>
            <a:off x="9881354" y="4026694"/>
            <a:ext cx="3898821" cy="1975247"/>
          </a:xfrm>
          <a:prstGeom prst="rect">
            <a:avLst/>
          </a:prstGeom>
          <a:noFill/>
          <a:ln/>
        </p:spPr>
        <p:txBody>
          <a:bodyPr wrap="square" rtlCol="0" anchor="t"/>
          <a:lstStyle/>
          <a:p>
            <a:pPr marL="0" indent="0">
              <a:lnSpc>
                <a:spcPts val="3110"/>
              </a:lnSpc>
              <a:buNone/>
            </a:pPr>
            <a:r>
              <a:rPr lang="en-US" sz="1944" dirty="0">
                <a:solidFill>
                  <a:srgbClr val="15213F"/>
                </a:solidFill>
                <a:latin typeface="Roboto" pitchFamily="34" charset="0"/>
                <a:ea typeface="Roboto" pitchFamily="34" charset="-122"/>
                <a:cs typeface="Roboto" pitchFamily="34" charset="-120"/>
              </a:rPr>
              <a:t>The presence of occlusions, such as hats, glasses, or masks, can hinder the system's performance, as they can obscure key facial features required for recognition.</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462963"/>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9144000" y="0"/>
            <a:ext cx="5486400" cy="8462963"/>
          </a:xfrm>
          <a:prstGeom prst="rect">
            <a:avLst/>
          </a:prstGeom>
        </p:spPr>
      </p:pic>
      <p:pic>
        <p:nvPicPr>
          <p:cNvPr id="5" name="Image 1" descr="preencoded.png"/>
          <p:cNvPicPr>
            <a:picLocks noChangeAspect="1"/>
          </p:cNvPicPr>
          <p:nvPr/>
        </p:nvPicPr>
        <p:blipFill>
          <a:blip r:embed="rId4"/>
          <a:stretch>
            <a:fillRect/>
          </a:stretch>
        </p:blipFill>
        <p:spPr>
          <a:xfrm>
            <a:off x="9359979" y="2546628"/>
            <a:ext cx="5054322" cy="3369588"/>
          </a:xfrm>
          <a:prstGeom prst="rect">
            <a:avLst/>
          </a:prstGeom>
        </p:spPr>
      </p:pic>
      <p:sp>
        <p:nvSpPr>
          <p:cNvPr id="6" name="Text 2"/>
          <p:cNvSpPr/>
          <p:nvPr/>
        </p:nvSpPr>
        <p:spPr>
          <a:xfrm>
            <a:off x="604837" y="475178"/>
            <a:ext cx="4617244" cy="540068"/>
          </a:xfrm>
          <a:prstGeom prst="rect">
            <a:avLst/>
          </a:prstGeom>
          <a:noFill/>
          <a:ln/>
        </p:spPr>
        <p:txBody>
          <a:bodyPr wrap="none" rtlCol="0" anchor="t"/>
          <a:lstStyle/>
          <a:p>
            <a:pPr marL="0" indent="0">
              <a:lnSpc>
                <a:spcPts val="4253"/>
              </a:lnSpc>
              <a:buNone/>
            </a:pPr>
            <a:r>
              <a:rPr lang="en-US" sz="3402" dirty="0">
                <a:solidFill>
                  <a:srgbClr val="476FD6"/>
                </a:solidFill>
                <a:latin typeface="Roboto Slab" pitchFamily="34" charset="0"/>
                <a:ea typeface="Roboto Slab" pitchFamily="34" charset="-122"/>
                <a:cs typeface="Roboto Slab" pitchFamily="34" charset="-120"/>
              </a:rPr>
              <a:t>Enhancing the System</a:t>
            </a:r>
            <a:endParaRPr lang="en-US" sz="3402" dirty="0"/>
          </a:p>
        </p:txBody>
      </p:sp>
      <p:sp>
        <p:nvSpPr>
          <p:cNvPr id="7" name="Shape 3"/>
          <p:cNvSpPr/>
          <p:nvPr/>
        </p:nvSpPr>
        <p:spPr>
          <a:xfrm>
            <a:off x="604837" y="1274445"/>
            <a:ext cx="7934325" cy="1548765"/>
          </a:xfrm>
          <a:prstGeom prst="roundRect">
            <a:avLst>
              <a:gd name="adj" fmla="val 6695"/>
            </a:avLst>
          </a:prstGeom>
          <a:solidFill>
            <a:srgbClr val="DEE7F7"/>
          </a:solidFill>
          <a:ln/>
        </p:spPr>
      </p:sp>
      <p:sp>
        <p:nvSpPr>
          <p:cNvPr id="8" name="Text 4"/>
          <p:cNvSpPr/>
          <p:nvPr/>
        </p:nvSpPr>
        <p:spPr>
          <a:xfrm>
            <a:off x="777597" y="1447205"/>
            <a:ext cx="2266593" cy="269915"/>
          </a:xfrm>
          <a:prstGeom prst="rect">
            <a:avLst/>
          </a:prstGeom>
          <a:noFill/>
          <a:ln/>
        </p:spPr>
        <p:txBody>
          <a:bodyPr wrap="none" rtlCol="0" anchor="t"/>
          <a:lstStyle/>
          <a:p>
            <a:pPr marL="0" indent="0">
              <a:lnSpc>
                <a:spcPts val="2126"/>
              </a:lnSpc>
              <a:buNone/>
            </a:pPr>
            <a:r>
              <a:rPr lang="en-US" sz="1701" dirty="0">
                <a:solidFill>
                  <a:srgbClr val="476FD6"/>
                </a:solidFill>
                <a:latin typeface="Roboto Slab" pitchFamily="34" charset="0"/>
                <a:ea typeface="Roboto Slab" pitchFamily="34" charset="-122"/>
                <a:cs typeface="Roboto Slab" pitchFamily="34" charset="-120"/>
              </a:rPr>
              <a:t>Advanced Techniques</a:t>
            </a:r>
            <a:endParaRPr lang="en-US" sz="1701" dirty="0"/>
          </a:p>
        </p:txBody>
      </p:sp>
      <p:sp>
        <p:nvSpPr>
          <p:cNvPr id="9" name="Text 5"/>
          <p:cNvSpPr/>
          <p:nvPr/>
        </p:nvSpPr>
        <p:spPr>
          <a:xfrm>
            <a:off x="777597" y="1820704"/>
            <a:ext cx="7588806" cy="829747"/>
          </a:xfrm>
          <a:prstGeom prst="rect">
            <a:avLst/>
          </a:prstGeom>
          <a:noFill/>
          <a:ln/>
        </p:spPr>
        <p:txBody>
          <a:bodyPr wrap="square" rtlCol="0" anchor="t"/>
          <a:lstStyle/>
          <a:p>
            <a:pPr marL="0" indent="0">
              <a:lnSpc>
                <a:spcPts val="2177"/>
              </a:lnSpc>
              <a:buNone/>
            </a:pPr>
            <a:r>
              <a:rPr lang="en-US" sz="1361" dirty="0">
                <a:solidFill>
                  <a:srgbClr val="15213F"/>
                </a:solidFill>
                <a:latin typeface="Roboto" pitchFamily="34" charset="0"/>
                <a:ea typeface="Roboto" pitchFamily="34" charset="-122"/>
                <a:cs typeface="Roboto" pitchFamily="34" charset="-120"/>
              </a:rPr>
              <a:t>Integrating deep learning-based methods can significantly improve the system's accuracy and robustness, particularly in handling challenging scenarios like varying lighting conditions and partial occlusions.</a:t>
            </a:r>
            <a:endParaRPr lang="en-US" sz="1361" dirty="0"/>
          </a:p>
        </p:txBody>
      </p:sp>
      <p:sp>
        <p:nvSpPr>
          <p:cNvPr id="10" name="Shape 6"/>
          <p:cNvSpPr/>
          <p:nvPr/>
        </p:nvSpPr>
        <p:spPr>
          <a:xfrm>
            <a:off x="604837" y="2995970"/>
            <a:ext cx="7934325" cy="1548765"/>
          </a:xfrm>
          <a:prstGeom prst="roundRect">
            <a:avLst>
              <a:gd name="adj" fmla="val 6695"/>
            </a:avLst>
          </a:prstGeom>
          <a:solidFill>
            <a:srgbClr val="DEE7F7"/>
          </a:solidFill>
          <a:ln/>
        </p:spPr>
      </p:sp>
      <p:sp>
        <p:nvSpPr>
          <p:cNvPr id="11" name="Text 7"/>
          <p:cNvSpPr/>
          <p:nvPr/>
        </p:nvSpPr>
        <p:spPr>
          <a:xfrm>
            <a:off x="777597" y="3168729"/>
            <a:ext cx="2160270" cy="269915"/>
          </a:xfrm>
          <a:prstGeom prst="rect">
            <a:avLst/>
          </a:prstGeom>
          <a:noFill/>
          <a:ln/>
        </p:spPr>
        <p:txBody>
          <a:bodyPr wrap="none" rtlCol="0" anchor="t"/>
          <a:lstStyle/>
          <a:p>
            <a:pPr marL="0" indent="0">
              <a:lnSpc>
                <a:spcPts val="2126"/>
              </a:lnSpc>
              <a:buNone/>
            </a:pPr>
            <a:r>
              <a:rPr lang="en-US" sz="1701" dirty="0">
                <a:solidFill>
                  <a:srgbClr val="476FD6"/>
                </a:solidFill>
                <a:latin typeface="Roboto Slab" pitchFamily="34" charset="0"/>
                <a:ea typeface="Roboto Slab" pitchFamily="34" charset="-122"/>
                <a:cs typeface="Roboto Slab" pitchFamily="34" charset="-120"/>
              </a:rPr>
              <a:t>Dataset Quality</a:t>
            </a:r>
            <a:endParaRPr lang="en-US" sz="1701" dirty="0"/>
          </a:p>
        </p:txBody>
      </p:sp>
      <p:sp>
        <p:nvSpPr>
          <p:cNvPr id="12" name="Text 8"/>
          <p:cNvSpPr/>
          <p:nvPr/>
        </p:nvSpPr>
        <p:spPr>
          <a:xfrm>
            <a:off x="777597" y="3542228"/>
            <a:ext cx="7588806" cy="829747"/>
          </a:xfrm>
          <a:prstGeom prst="rect">
            <a:avLst/>
          </a:prstGeom>
          <a:noFill/>
          <a:ln/>
        </p:spPr>
        <p:txBody>
          <a:bodyPr wrap="square" rtlCol="0" anchor="t"/>
          <a:lstStyle/>
          <a:p>
            <a:pPr marL="0" indent="0">
              <a:lnSpc>
                <a:spcPts val="2177"/>
              </a:lnSpc>
              <a:buNone/>
            </a:pPr>
            <a:r>
              <a:rPr lang="en-US" sz="1361" dirty="0">
                <a:solidFill>
                  <a:srgbClr val="15213F"/>
                </a:solidFill>
                <a:latin typeface="Roboto" pitchFamily="34" charset="0"/>
                <a:ea typeface="Roboto" pitchFamily="34" charset="-122"/>
                <a:cs typeface="Roboto" pitchFamily="34" charset="-120"/>
              </a:rPr>
              <a:t>Improving the quality and diversity of the training dataset, including images with diverse lighting, expressions, and poses, can enhance the system's ability to recognize faces in real-world scenarios.</a:t>
            </a:r>
            <a:endParaRPr lang="en-US" sz="1361" dirty="0"/>
          </a:p>
        </p:txBody>
      </p:sp>
      <p:sp>
        <p:nvSpPr>
          <p:cNvPr id="13" name="Shape 9"/>
          <p:cNvSpPr/>
          <p:nvPr/>
        </p:nvSpPr>
        <p:spPr>
          <a:xfrm>
            <a:off x="604837" y="4717494"/>
            <a:ext cx="7934325" cy="1548765"/>
          </a:xfrm>
          <a:prstGeom prst="roundRect">
            <a:avLst>
              <a:gd name="adj" fmla="val 6695"/>
            </a:avLst>
          </a:prstGeom>
          <a:solidFill>
            <a:srgbClr val="DEE7F7"/>
          </a:solidFill>
          <a:ln/>
        </p:spPr>
      </p:sp>
      <p:sp>
        <p:nvSpPr>
          <p:cNvPr id="14" name="Text 10"/>
          <p:cNvSpPr/>
          <p:nvPr/>
        </p:nvSpPr>
        <p:spPr>
          <a:xfrm>
            <a:off x="777597" y="4890254"/>
            <a:ext cx="2366963" cy="269915"/>
          </a:xfrm>
          <a:prstGeom prst="rect">
            <a:avLst/>
          </a:prstGeom>
          <a:noFill/>
          <a:ln/>
        </p:spPr>
        <p:txBody>
          <a:bodyPr wrap="none" rtlCol="0" anchor="t"/>
          <a:lstStyle/>
          <a:p>
            <a:pPr marL="0" indent="0">
              <a:lnSpc>
                <a:spcPts val="2126"/>
              </a:lnSpc>
              <a:buNone/>
            </a:pPr>
            <a:r>
              <a:rPr lang="en-US" sz="1701" dirty="0">
                <a:solidFill>
                  <a:srgbClr val="476FD6"/>
                </a:solidFill>
                <a:latin typeface="Roboto Slab" pitchFamily="34" charset="0"/>
                <a:ea typeface="Roboto Slab" pitchFamily="34" charset="-122"/>
                <a:cs typeface="Roboto Slab" pitchFamily="34" charset="-120"/>
              </a:rPr>
              <a:t>Real-time Performance</a:t>
            </a:r>
            <a:endParaRPr lang="en-US" sz="1701" dirty="0"/>
          </a:p>
        </p:txBody>
      </p:sp>
      <p:sp>
        <p:nvSpPr>
          <p:cNvPr id="15" name="Text 11"/>
          <p:cNvSpPr/>
          <p:nvPr/>
        </p:nvSpPr>
        <p:spPr>
          <a:xfrm>
            <a:off x="777597" y="5263753"/>
            <a:ext cx="7588806" cy="829747"/>
          </a:xfrm>
          <a:prstGeom prst="rect">
            <a:avLst/>
          </a:prstGeom>
          <a:noFill/>
          <a:ln/>
        </p:spPr>
        <p:txBody>
          <a:bodyPr wrap="square" rtlCol="0" anchor="t"/>
          <a:lstStyle/>
          <a:p>
            <a:pPr marL="0" indent="0">
              <a:lnSpc>
                <a:spcPts val="2177"/>
              </a:lnSpc>
              <a:buNone/>
            </a:pPr>
            <a:r>
              <a:rPr lang="en-US" sz="1361" dirty="0">
                <a:solidFill>
                  <a:srgbClr val="15213F"/>
                </a:solidFill>
                <a:latin typeface="Roboto" pitchFamily="34" charset="0"/>
                <a:ea typeface="Roboto" pitchFamily="34" charset="-122"/>
                <a:cs typeface="Roboto" pitchFamily="34" charset="-120"/>
              </a:rPr>
              <a:t>Optimizing the system's computational efficiency and implementing techniques like GPU acceleration can improve the real-time performance, making the face recognition system more suitable for deployment in live applications.</a:t>
            </a:r>
            <a:endParaRPr lang="en-US" sz="1361" dirty="0"/>
          </a:p>
        </p:txBody>
      </p:sp>
      <p:sp>
        <p:nvSpPr>
          <p:cNvPr id="16" name="Shape 12"/>
          <p:cNvSpPr/>
          <p:nvPr/>
        </p:nvSpPr>
        <p:spPr>
          <a:xfrm>
            <a:off x="604837" y="6439019"/>
            <a:ext cx="7934325" cy="1548765"/>
          </a:xfrm>
          <a:prstGeom prst="roundRect">
            <a:avLst>
              <a:gd name="adj" fmla="val 6695"/>
            </a:avLst>
          </a:prstGeom>
          <a:solidFill>
            <a:srgbClr val="DEE7F7"/>
          </a:solidFill>
          <a:ln/>
        </p:spPr>
      </p:sp>
      <p:sp>
        <p:nvSpPr>
          <p:cNvPr id="17" name="Text 13"/>
          <p:cNvSpPr/>
          <p:nvPr/>
        </p:nvSpPr>
        <p:spPr>
          <a:xfrm>
            <a:off x="777597" y="6611779"/>
            <a:ext cx="2456974" cy="269915"/>
          </a:xfrm>
          <a:prstGeom prst="rect">
            <a:avLst/>
          </a:prstGeom>
          <a:noFill/>
          <a:ln/>
        </p:spPr>
        <p:txBody>
          <a:bodyPr wrap="none" rtlCol="0" anchor="t"/>
          <a:lstStyle/>
          <a:p>
            <a:pPr marL="0" indent="0">
              <a:lnSpc>
                <a:spcPts val="2126"/>
              </a:lnSpc>
              <a:buNone/>
            </a:pPr>
            <a:r>
              <a:rPr lang="en-US" sz="1701" dirty="0">
                <a:solidFill>
                  <a:srgbClr val="476FD6"/>
                </a:solidFill>
                <a:latin typeface="Roboto Slab" pitchFamily="34" charset="0"/>
                <a:ea typeface="Roboto Slab" pitchFamily="34" charset="-122"/>
                <a:cs typeface="Roboto Slab" pitchFamily="34" charset="-120"/>
              </a:rPr>
              <a:t>Expanded Functionality</a:t>
            </a:r>
            <a:endParaRPr lang="en-US" sz="1701" dirty="0"/>
          </a:p>
        </p:txBody>
      </p:sp>
      <p:sp>
        <p:nvSpPr>
          <p:cNvPr id="18" name="Text 14"/>
          <p:cNvSpPr/>
          <p:nvPr/>
        </p:nvSpPr>
        <p:spPr>
          <a:xfrm>
            <a:off x="777597" y="6985278"/>
            <a:ext cx="7588806" cy="829747"/>
          </a:xfrm>
          <a:prstGeom prst="rect">
            <a:avLst/>
          </a:prstGeom>
          <a:noFill/>
          <a:ln/>
        </p:spPr>
        <p:txBody>
          <a:bodyPr wrap="square" rtlCol="0" anchor="t"/>
          <a:lstStyle/>
          <a:p>
            <a:pPr marL="0" indent="0">
              <a:lnSpc>
                <a:spcPts val="2177"/>
              </a:lnSpc>
              <a:buNone/>
            </a:pPr>
            <a:r>
              <a:rPr lang="en-US" sz="1361" dirty="0">
                <a:solidFill>
                  <a:srgbClr val="15213F"/>
                </a:solidFill>
                <a:latin typeface="Roboto" pitchFamily="34" charset="0"/>
                <a:ea typeface="Roboto" pitchFamily="34" charset="-122"/>
                <a:cs typeface="Roboto" pitchFamily="34" charset="-120"/>
              </a:rPr>
              <a:t>Incorporating additional features like emotion recognition, age estimation, and gender classification can expand the system's capabilities and make it more versatile for a wider range of applications.</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5979" y="2295168"/>
            <a:ext cx="5054322" cy="3639145"/>
          </a:xfrm>
          <a:prstGeom prst="rect">
            <a:avLst/>
          </a:prstGeom>
        </p:spPr>
      </p:pic>
      <p:sp>
        <p:nvSpPr>
          <p:cNvPr id="6" name="Text 2"/>
          <p:cNvSpPr/>
          <p:nvPr/>
        </p:nvSpPr>
        <p:spPr>
          <a:xfrm>
            <a:off x="6091238" y="892254"/>
            <a:ext cx="4320540" cy="540068"/>
          </a:xfrm>
          <a:prstGeom prst="rect">
            <a:avLst/>
          </a:prstGeom>
          <a:noFill/>
          <a:ln/>
        </p:spPr>
        <p:txBody>
          <a:bodyPr wrap="none" rtlCol="0" anchor="t"/>
          <a:lstStyle/>
          <a:p>
            <a:pPr marL="0" indent="0">
              <a:lnSpc>
                <a:spcPts val="4253"/>
              </a:lnSpc>
              <a:buNone/>
            </a:pPr>
            <a:r>
              <a:rPr lang="en-US" sz="3402" dirty="0">
                <a:solidFill>
                  <a:srgbClr val="476FD6"/>
                </a:solidFill>
                <a:latin typeface="Roboto Slab" pitchFamily="34" charset="0"/>
                <a:ea typeface="Roboto Slab" pitchFamily="34" charset="-122"/>
                <a:cs typeface="Roboto Slab" pitchFamily="34" charset="-120"/>
              </a:rPr>
              <a:t>Conclusion</a:t>
            </a:r>
            <a:endParaRPr lang="en-US" sz="3402" dirty="0"/>
          </a:p>
        </p:txBody>
      </p:sp>
      <p:sp>
        <p:nvSpPr>
          <p:cNvPr id="7" name="Shape 3"/>
          <p:cNvSpPr/>
          <p:nvPr/>
        </p:nvSpPr>
        <p:spPr>
          <a:xfrm>
            <a:off x="6091238" y="1691521"/>
            <a:ext cx="7934325" cy="1605320"/>
          </a:xfrm>
          <a:prstGeom prst="rect">
            <a:avLst/>
          </a:prstGeom>
          <a:solidFill>
            <a:srgbClr val="DEE7F7"/>
          </a:solidFill>
          <a:ln/>
        </p:spPr>
      </p:sp>
      <p:sp>
        <p:nvSpPr>
          <p:cNvPr id="8" name="Text 4"/>
          <p:cNvSpPr/>
          <p:nvPr/>
        </p:nvSpPr>
        <p:spPr>
          <a:xfrm>
            <a:off x="6263997" y="1802725"/>
            <a:ext cx="3617833" cy="276582"/>
          </a:xfrm>
          <a:prstGeom prst="rect">
            <a:avLst/>
          </a:prstGeom>
          <a:noFill/>
          <a:ln/>
        </p:spPr>
        <p:txBody>
          <a:bodyPr wrap="none" rtlCol="0" anchor="t"/>
          <a:lstStyle/>
          <a:p>
            <a:pPr marL="0" indent="0">
              <a:lnSpc>
                <a:spcPts val="2177"/>
              </a:lnSpc>
              <a:buNone/>
            </a:pPr>
            <a:r>
              <a:rPr lang="en-US" sz="1361" dirty="0">
                <a:solidFill>
                  <a:srgbClr val="15213F"/>
                </a:solidFill>
                <a:latin typeface="Roboto" pitchFamily="34" charset="0"/>
                <a:ea typeface="Roboto" pitchFamily="34" charset="-122"/>
                <a:cs typeface="Roboto" pitchFamily="34" charset="-120"/>
              </a:rPr>
              <a:t>Comprehensive Solution</a:t>
            </a:r>
            <a:endParaRPr lang="en-US" sz="1361" dirty="0"/>
          </a:p>
        </p:txBody>
      </p:sp>
      <p:sp>
        <p:nvSpPr>
          <p:cNvPr id="9" name="Text 5"/>
          <p:cNvSpPr/>
          <p:nvPr/>
        </p:nvSpPr>
        <p:spPr>
          <a:xfrm>
            <a:off x="10234970" y="1802725"/>
            <a:ext cx="3617833" cy="1382911"/>
          </a:xfrm>
          <a:prstGeom prst="rect">
            <a:avLst/>
          </a:prstGeom>
          <a:noFill/>
          <a:ln/>
        </p:spPr>
        <p:txBody>
          <a:bodyPr wrap="square" rtlCol="0" anchor="t"/>
          <a:lstStyle/>
          <a:p>
            <a:pPr marL="0" indent="0">
              <a:lnSpc>
                <a:spcPts val="2177"/>
              </a:lnSpc>
              <a:buNone/>
            </a:pPr>
            <a:r>
              <a:rPr lang="en-US" sz="1361" dirty="0">
                <a:solidFill>
                  <a:srgbClr val="15213F"/>
                </a:solidFill>
                <a:latin typeface="Roboto" pitchFamily="34" charset="0"/>
                <a:ea typeface="Roboto" pitchFamily="34" charset="-122"/>
                <a:cs typeface="Roboto" pitchFamily="34" charset="-120"/>
              </a:rPr>
              <a:t>The face recognition system developed in this project provides a solid foundation for recognizing faces in real-time, leveraging the power of OpenCV and its diverse computer vision algorithms.</a:t>
            </a:r>
            <a:endParaRPr lang="en-US" sz="1361" dirty="0"/>
          </a:p>
        </p:txBody>
      </p:sp>
      <p:sp>
        <p:nvSpPr>
          <p:cNvPr id="10" name="Text 6"/>
          <p:cNvSpPr/>
          <p:nvPr/>
        </p:nvSpPr>
        <p:spPr>
          <a:xfrm>
            <a:off x="6263997" y="3408045"/>
            <a:ext cx="3617833" cy="276582"/>
          </a:xfrm>
          <a:prstGeom prst="rect">
            <a:avLst/>
          </a:prstGeom>
          <a:noFill/>
          <a:ln/>
        </p:spPr>
        <p:txBody>
          <a:bodyPr wrap="none" rtlCol="0" anchor="t"/>
          <a:lstStyle/>
          <a:p>
            <a:pPr marL="0" indent="0">
              <a:lnSpc>
                <a:spcPts val="2177"/>
              </a:lnSpc>
              <a:buNone/>
            </a:pPr>
            <a:r>
              <a:rPr lang="en-US" sz="1361" dirty="0">
                <a:solidFill>
                  <a:srgbClr val="15213F"/>
                </a:solidFill>
                <a:latin typeface="Roboto" pitchFamily="34" charset="0"/>
                <a:ea typeface="Roboto" pitchFamily="34" charset="-122"/>
                <a:cs typeface="Roboto" pitchFamily="34" charset="-120"/>
              </a:rPr>
              <a:t>Opportunities for Growth</a:t>
            </a:r>
            <a:endParaRPr lang="en-US" sz="1361" dirty="0"/>
          </a:p>
        </p:txBody>
      </p:sp>
      <p:sp>
        <p:nvSpPr>
          <p:cNvPr id="11" name="Text 7"/>
          <p:cNvSpPr/>
          <p:nvPr/>
        </p:nvSpPr>
        <p:spPr>
          <a:xfrm>
            <a:off x="10234970" y="3408045"/>
            <a:ext cx="3617833" cy="1659493"/>
          </a:xfrm>
          <a:prstGeom prst="rect">
            <a:avLst/>
          </a:prstGeom>
          <a:noFill/>
          <a:ln/>
        </p:spPr>
        <p:txBody>
          <a:bodyPr wrap="square" rtlCol="0" anchor="t"/>
          <a:lstStyle/>
          <a:p>
            <a:pPr marL="0" indent="0">
              <a:lnSpc>
                <a:spcPts val="2177"/>
              </a:lnSpc>
              <a:buNone/>
            </a:pPr>
            <a:r>
              <a:rPr lang="en-US" sz="1361" dirty="0">
                <a:solidFill>
                  <a:srgbClr val="15213F"/>
                </a:solidFill>
                <a:latin typeface="Roboto" pitchFamily="34" charset="0"/>
                <a:ea typeface="Roboto" pitchFamily="34" charset="-122"/>
                <a:cs typeface="Roboto" pitchFamily="34" charset="-120"/>
              </a:rPr>
              <a:t>By incorporating advanced techniques, enhancing dataset quality, improving real-time performance, and addressing security and privacy concerns, the system can be further refined and expanded to meet the evolving needs of various applications.</a:t>
            </a:r>
            <a:endParaRPr lang="en-US" sz="1361" dirty="0"/>
          </a:p>
        </p:txBody>
      </p:sp>
      <p:sp>
        <p:nvSpPr>
          <p:cNvPr id="12" name="Shape 8"/>
          <p:cNvSpPr/>
          <p:nvPr/>
        </p:nvSpPr>
        <p:spPr>
          <a:xfrm>
            <a:off x="6091238" y="5178743"/>
            <a:ext cx="7934325" cy="2158484"/>
          </a:xfrm>
          <a:prstGeom prst="rect">
            <a:avLst/>
          </a:prstGeom>
          <a:solidFill>
            <a:srgbClr val="DEE7F7"/>
          </a:solidFill>
          <a:ln/>
        </p:spPr>
      </p:sp>
      <p:sp>
        <p:nvSpPr>
          <p:cNvPr id="13" name="Text 9"/>
          <p:cNvSpPr/>
          <p:nvPr/>
        </p:nvSpPr>
        <p:spPr>
          <a:xfrm>
            <a:off x="6263997" y="5289947"/>
            <a:ext cx="3617833" cy="276582"/>
          </a:xfrm>
          <a:prstGeom prst="rect">
            <a:avLst/>
          </a:prstGeom>
          <a:noFill/>
          <a:ln/>
        </p:spPr>
        <p:txBody>
          <a:bodyPr wrap="none" rtlCol="0" anchor="t"/>
          <a:lstStyle/>
          <a:p>
            <a:pPr marL="0" indent="0">
              <a:lnSpc>
                <a:spcPts val="2177"/>
              </a:lnSpc>
              <a:buNone/>
            </a:pPr>
            <a:r>
              <a:rPr lang="en-US" sz="1361" dirty="0">
                <a:solidFill>
                  <a:srgbClr val="15213F"/>
                </a:solidFill>
                <a:latin typeface="Roboto" pitchFamily="34" charset="0"/>
                <a:ea typeface="Roboto" pitchFamily="34" charset="-122"/>
                <a:cs typeface="Roboto" pitchFamily="34" charset="-120"/>
              </a:rPr>
              <a:t>Towards a Safer, Smarter Future</a:t>
            </a:r>
            <a:endParaRPr lang="en-US" sz="1361" dirty="0"/>
          </a:p>
        </p:txBody>
      </p:sp>
      <p:sp>
        <p:nvSpPr>
          <p:cNvPr id="14" name="Text 10"/>
          <p:cNvSpPr/>
          <p:nvPr/>
        </p:nvSpPr>
        <p:spPr>
          <a:xfrm>
            <a:off x="10234970" y="5289947"/>
            <a:ext cx="3617833" cy="1936075"/>
          </a:xfrm>
          <a:prstGeom prst="rect">
            <a:avLst/>
          </a:prstGeom>
          <a:noFill/>
          <a:ln/>
        </p:spPr>
        <p:txBody>
          <a:bodyPr wrap="square" rtlCol="0" anchor="t"/>
          <a:lstStyle/>
          <a:p>
            <a:pPr marL="0" indent="0">
              <a:lnSpc>
                <a:spcPts val="2177"/>
              </a:lnSpc>
              <a:buNone/>
            </a:pPr>
            <a:r>
              <a:rPr lang="en-US" sz="1361" dirty="0">
                <a:solidFill>
                  <a:srgbClr val="15213F"/>
                </a:solidFill>
                <a:latin typeface="Roboto" pitchFamily="34" charset="0"/>
                <a:ea typeface="Roboto" pitchFamily="34" charset="-122"/>
                <a:cs typeface="Roboto" pitchFamily="34" charset="-120"/>
              </a:rPr>
              <a:t>The advancements in face recognition technology, as demonstrated in this project, contribute to creating a digital environment that is safer and more personalized for public use, with numerous potential applications in security, identity verification, and human-computer interaction.</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801</Words>
  <Application>Microsoft Office PowerPoint</Application>
  <PresentationFormat>Custom</PresentationFormat>
  <Paragraphs>67</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Roboto</vt:lpstr>
      <vt:lpstr>Roboto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Ayush Kumar Singh</cp:lastModifiedBy>
  <cp:revision>2</cp:revision>
  <dcterms:created xsi:type="dcterms:W3CDTF">2024-07-07T11:06:19Z</dcterms:created>
  <dcterms:modified xsi:type="dcterms:W3CDTF">2024-07-07T11:12:31Z</dcterms:modified>
</cp:coreProperties>
</file>